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oboto Slab"/>
      <p:regular r:id="rId41"/>
      <p:bold r:id="rId42"/>
    </p:embeddedFont>
    <p:embeddedFont>
      <p:font typeface="Roboto"/>
      <p:regular r:id="rId43"/>
      <p:bold r:id="rId44"/>
      <p:italic r:id="rId45"/>
      <p:boldItalic r:id="rId46"/>
    </p:embeddedFont>
    <p:embeddedFont>
      <p:font typeface="Nanum Gothic"/>
      <p:regular r:id="rId47"/>
      <p:bold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RobotoSlab-bold.fntdata"/><Relationship Id="rId41" Type="http://schemas.openxmlformats.org/officeDocument/2006/relationships/font" Target="fonts/RobotoSlab-regular.fntdata"/><Relationship Id="rId22" Type="http://schemas.openxmlformats.org/officeDocument/2006/relationships/slide" Target="slides/slide17.xml"/><Relationship Id="rId44" Type="http://schemas.openxmlformats.org/officeDocument/2006/relationships/font" Target="fonts/Roboto-bold.fntdata"/><Relationship Id="rId21" Type="http://schemas.openxmlformats.org/officeDocument/2006/relationships/slide" Target="slides/slide16.xml"/><Relationship Id="rId43" Type="http://schemas.openxmlformats.org/officeDocument/2006/relationships/font" Target="fonts/Roboto-regular.fntdata"/><Relationship Id="rId24" Type="http://schemas.openxmlformats.org/officeDocument/2006/relationships/slide" Target="slides/slide19.xml"/><Relationship Id="rId46" Type="http://schemas.openxmlformats.org/officeDocument/2006/relationships/font" Target="fonts/Roboto-boldItalic.fntdata"/><Relationship Id="rId23" Type="http://schemas.openxmlformats.org/officeDocument/2006/relationships/slide" Target="slides/slide18.xml"/><Relationship Id="rId45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NanumGothic-bold.fntdata"/><Relationship Id="rId25" Type="http://schemas.openxmlformats.org/officeDocument/2006/relationships/slide" Target="slides/slide20.xml"/><Relationship Id="rId47" Type="http://schemas.openxmlformats.org/officeDocument/2006/relationships/font" Target="fonts/NanumGothic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5cfe725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5cfe725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62fd805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62fd805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student responses here.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5cfe725c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5cfe725c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notes: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Print color copies for students to examine in groups.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Ask them what they notice and wonder.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61cc0ee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61cc0ee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62fd8051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62fd8051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notes: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Collect student responses here.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5cfe725c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5cfe725c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notes: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Record student-generated questions here or on the board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61cc0eef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a61cc0eef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87f590f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87f590f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87f590fe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87f590fe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87f590fe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87f590fe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87f590fe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87f590fe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5cfe725c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5cfe725c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students talk in groups and then share what they know about these big ideas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87f590fe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87f590f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87f590fe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87f590fe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87f590fe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787f590fe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87f590fe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787f590fe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87f590fe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787f590fe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87f590fe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787f590fe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87f590fe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787f590fe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87f590fe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87f590fe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87f590fe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787f590fe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87f590fe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787f590fe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5cfe725c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5cfe725c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all specific to the Portland, Oregon area with links to articles. Replace with images and links from your location.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87f590fe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787f590fe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840114c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840114c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notes: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Encourage student discussion and collect responses here.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7840114cd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7840114cd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notes: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Encourage student discussion and collect responses here.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840114cd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7840114cd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notes: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Encourage student discussion and collect responses here.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840114cd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7840114cd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notes: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Encourage student discussion and collect responses here.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62fd805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a62fd805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5cfe725c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5cfe725c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Zooming in on PM2.5 (over the next few slides) and why it matters. Students can answer the questions on each slide or teacher can deliver </a:t>
            </a:r>
            <a:r>
              <a:rPr lang="en"/>
              <a:t>instruction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61cc0ee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61cc0ee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61cc0ee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61cc0ee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61cc0eef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61cc0eef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5cfe725c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5cfe725c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 color copies for students to examine in groups.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them what they notice and </a:t>
            </a:r>
            <a:r>
              <a:rPr lang="en"/>
              <a:t>wonder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84c37f7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784c37f7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katu.com/news/local/oregon-wildfire-smoke-brings-record-breaking-poor-air-quality-deq-says" TargetMode="External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Qf5qakeI5LUHL6nPp1wKjvFVGvdFI3gi/view?usp=drive_li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ocs.google.com/spreadsheets/d/1_sw9E1MJWo5t8YDXE5BWu1JwQ4Xp9HaODhdcUXYhew0/edit#gid=992297461" TargetMode="External"/><Relationship Id="rId4" Type="http://schemas.openxmlformats.org/officeDocument/2006/relationships/hyperlink" Target="https://www.epa.gov/outdoor-air-quality-data/air-data-tile-plo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martairfilters.com/en/blog/portland-air-quality-aqi-wildfire-readings/" TargetMode="External"/><Relationship Id="rId4" Type="http://schemas.openxmlformats.org/officeDocument/2006/relationships/image" Target="../media/image20.png"/><Relationship Id="rId10" Type="http://schemas.openxmlformats.org/officeDocument/2006/relationships/image" Target="../media/image18.png"/><Relationship Id="rId9" Type="http://schemas.openxmlformats.org/officeDocument/2006/relationships/hyperlink" Target="https://www.koin.com/news/oregon/portland-air-quality-saw-unhealthy-decline-in-2022-report-shows/" TargetMode="External"/><Relationship Id="rId5" Type="http://schemas.openxmlformats.org/officeDocument/2006/relationships/hyperlink" Target="https://katu.com/news/local/oregon-wildfire-smoke-brings-record-breaking-poor-air-quality-deq-says" TargetMode="External"/><Relationship Id="rId6" Type="http://schemas.openxmlformats.org/officeDocument/2006/relationships/image" Target="../media/image19.png"/><Relationship Id="rId7" Type="http://schemas.openxmlformats.org/officeDocument/2006/relationships/hyperlink" Target="https://www.thedailybeast.com/portland-oregon-ranked-as-worst-city-in-the-world-for-air-pollution" TargetMode="External"/><Relationship Id="rId8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epa.gov/outdoor-air-quality-data/air-data-multiyear-tile-plo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Data </a:t>
            </a:r>
            <a:r>
              <a:rPr lang="en"/>
              <a:t>Science</a:t>
            </a:r>
            <a:r>
              <a:rPr lang="en"/>
              <a:t> to Explore AQI Data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4500000" cy="37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Last time…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We looked at some factors that affect the air quality index (AQI)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Open your work from last time to review what impacts AQI and why we care</a:t>
            </a:r>
            <a:endParaRPr sz="2200"/>
          </a:p>
        </p:txBody>
      </p:sp>
      <p:pic>
        <p:nvPicPr>
          <p:cNvPr id="56" name="Google Shape;56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850" y="1594450"/>
            <a:ext cx="4041274" cy="2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PM2.5 Daily AQI Values: Portland, OR &amp; Vancouver, WA</a:t>
            </a:r>
            <a:endParaRPr sz="2620"/>
          </a:p>
        </p:txBody>
      </p:sp>
      <p:sp>
        <p:nvSpPr>
          <p:cNvPr id="119" name="Google Shape;119;p22"/>
          <p:cNvSpPr txBox="1"/>
          <p:nvPr>
            <p:ph idx="2" type="body"/>
          </p:nvPr>
        </p:nvSpPr>
        <p:spPr>
          <a:xfrm>
            <a:off x="464050" y="772725"/>
            <a:ext cx="8139600" cy="3796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What do you notice and wonder?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PM2.5 Daily AQI Values: Los Angeles, CA</a:t>
            </a:r>
            <a:endParaRPr sz="2620"/>
          </a:p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5698900" y="1152475"/>
            <a:ext cx="313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do you notice about the data?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What do you wonder about the data?</a:t>
            </a:r>
            <a:endParaRPr sz="24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18856"/>
            <a:ext cx="5148000" cy="428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175" y="-56825"/>
            <a:ext cx="6249650" cy="52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PM2.5 Daily AQI Values: LAX</a:t>
            </a:r>
            <a:endParaRPr sz="2620"/>
          </a:p>
        </p:txBody>
      </p:sp>
      <p:sp>
        <p:nvSpPr>
          <p:cNvPr id="137" name="Google Shape;137;p25"/>
          <p:cNvSpPr txBox="1"/>
          <p:nvPr>
            <p:ph idx="2" type="body"/>
          </p:nvPr>
        </p:nvSpPr>
        <p:spPr>
          <a:xfrm>
            <a:off x="464050" y="772725"/>
            <a:ext cx="8139600" cy="3796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What do you notice and wonder?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PM2.5 Daily AQI Values</a:t>
            </a:r>
            <a:endParaRPr sz="2620"/>
          </a:p>
        </p:txBody>
      </p:sp>
      <p:sp>
        <p:nvSpPr>
          <p:cNvPr id="143" name="Google Shape;143;p26"/>
          <p:cNvSpPr txBox="1"/>
          <p:nvPr>
            <p:ph idx="2" type="body"/>
          </p:nvPr>
        </p:nvSpPr>
        <p:spPr>
          <a:xfrm>
            <a:off x="464050" y="772725"/>
            <a:ext cx="8139600" cy="3796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questions do we have about this data?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1096250"/>
            <a:ext cx="3469500" cy="26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820">
                <a:solidFill>
                  <a:schemeClr val="dk1"/>
                </a:solidFill>
              </a:rPr>
              <a:t>How Can We Use this HUGE Data Set to Answer Science Questions?</a:t>
            </a:r>
            <a:endParaRPr sz="2820">
              <a:solidFill>
                <a:schemeClr val="dk1"/>
              </a:solidFill>
            </a:endParaRPr>
          </a:p>
        </p:txBody>
      </p:sp>
      <p:sp>
        <p:nvSpPr>
          <p:cNvPr id="149" name="Google Shape;149;p27"/>
          <p:cNvSpPr txBox="1"/>
          <p:nvPr>
            <p:ph idx="2" type="body"/>
          </p:nvPr>
        </p:nvSpPr>
        <p:spPr>
          <a:xfrm>
            <a:off x="4224550" y="1096250"/>
            <a:ext cx="4686600" cy="27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20">
                <a:solidFill>
                  <a:schemeClr val="dk1"/>
                </a:solidFill>
              </a:rPr>
              <a:t>Data Science</a:t>
            </a:r>
            <a:endParaRPr sz="242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20">
                <a:solidFill>
                  <a:schemeClr val="dk1"/>
                </a:solidFill>
              </a:rPr>
              <a:t>Demonstration of coding</a:t>
            </a:r>
            <a:endParaRPr sz="242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20">
                <a:solidFill>
                  <a:schemeClr val="dk1"/>
                </a:solidFill>
              </a:rPr>
              <a:t>Correcting the EPA data!</a:t>
            </a:r>
            <a:endParaRPr sz="242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20">
                <a:solidFill>
                  <a:schemeClr val="dk1"/>
                </a:solidFill>
              </a:rPr>
              <a:t>Using the data to answer questions</a:t>
            </a:r>
            <a:endParaRPr sz="242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ctrTitle"/>
          </p:nvPr>
        </p:nvSpPr>
        <p:spPr>
          <a:xfrm>
            <a:off x="1680302" y="136980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Data Science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Data Science?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the ability to derive meaningful information from data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>
                <a:latin typeface="Roboto Slab"/>
                <a:ea typeface="Roboto Slab"/>
                <a:cs typeface="Roboto Slab"/>
                <a:sym typeface="Roboto Slab"/>
              </a:rPr>
              <a:t>Graphs, models, charts to make data easier to understand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50" y="1108375"/>
            <a:ext cx="3979151" cy="277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ata visualization of Disney screenplay dialogue broken down by gender, using bar graph charts to show the percentage of which gender is dominant per movie. Visualization by: Hanah Anderson, Matt Daniels " id="166" name="Google Shape;166;p30"/>
          <p:cNvPicPr preferRelativeResize="0"/>
          <p:nvPr/>
        </p:nvPicPr>
        <p:blipFill rotWithShape="1">
          <a:blip r:embed="rId4">
            <a:alphaModFix/>
          </a:blip>
          <a:srcRect b="13711" l="0" r="0" t="0"/>
          <a:stretch/>
        </p:blipFill>
        <p:spPr>
          <a:xfrm>
            <a:off x="4271725" y="2684275"/>
            <a:ext cx="4631926" cy="19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1725" y="468100"/>
            <a:ext cx="4631925" cy="16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Presentation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Here is how we can take data and organize it in a way that is easy to understand.</a:t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Demo here: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Link to R Cloud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140225"/>
            <a:ext cx="8520600" cy="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2200"/>
              <a:t>What factors and chemicals affect AQI and why do we care?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200"/>
              <a:t>Look at your work from last time and be ready to share.</a:t>
            </a:r>
            <a:endParaRPr sz="22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381075"/>
            <a:ext cx="26223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200"/>
              <a:t>Factors</a:t>
            </a:r>
            <a:endParaRPr sz="22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058850" y="1381075"/>
            <a:ext cx="27735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200"/>
              <a:t>Human Impacts</a:t>
            </a:r>
            <a:endParaRPr sz="22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85275" y="1381075"/>
            <a:ext cx="26223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200"/>
              <a:t>Env Impacts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 from the EPA</a:t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 following data set has two spreadsheets: one measuring AQI in Portland and the other in Los Angeles. It has data that was collected nearly everyday for 23 years. </a:t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What do you notice? What conclusions can you draw?</a:t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EPA Data</a:t>
            </a:r>
            <a:r>
              <a:rPr lang="en" sz="2200"/>
              <a:t> </a:t>
            </a:r>
            <a:endParaRPr sz="2200"/>
          </a:p>
        </p:txBody>
      </p:sp>
      <p:sp>
        <p:nvSpPr>
          <p:cNvPr id="180" name="Google Shape;180;p32"/>
          <p:cNvSpPr txBox="1"/>
          <p:nvPr/>
        </p:nvSpPr>
        <p:spPr>
          <a:xfrm>
            <a:off x="3242700" y="4731000"/>
            <a:ext cx="59013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</a:t>
            </a: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https://www.epa.gov/outdoor-air-quality-data/air-data-tile-plot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it yourself!</a:t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488" y="1232775"/>
            <a:ext cx="7069026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visualisation tells a story</a:t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Just by looking at the numbers, it can be hard to tell what the data is trying to tells us. There is a solution: Data visualization!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Using a graph where numbers are represented with lines is easier to understand.</a:t>
            </a: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6214550" y="1032300"/>
            <a:ext cx="2864400" cy="31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is this graph saying about the air quality is Portland within the last 23 years?</a:t>
            </a:r>
            <a:endParaRPr sz="22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What patterns do you see?</a:t>
            </a:r>
            <a:endParaRPr sz="2200"/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436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M2.5 Daily AQI Values - Portland-Vancouver-Hillsboro, OR-WA" id="203" name="Google Shape;20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00" y="1099725"/>
            <a:ext cx="4138501" cy="34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6"/>
          <p:cNvSpPr txBox="1"/>
          <p:nvPr/>
        </p:nvSpPr>
        <p:spPr>
          <a:xfrm>
            <a:off x="4769350" y="4012650"/>
            <a:ext cx="4138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Number of days per year where the PM 2.5 Value was above a certain threshold.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275" y="2228075"/>
            <a:ext cx="4138498" cy="176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275" y="291125"/>
            <a:ext cx="4138500" cy="174797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/>
          <p:cNvSpPr txBox="1"/>
          <p:nvPr/>
        </p:nvSpPr>
        <p:spPr>
          <a:xfrm>
            <a:off x="300450" y="288425"/>
            <a:ext cx="41385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EPA visual of Particulate Matter 2.5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Portland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25" y="1138925"/>
            <a:ext cx="4102125" cy="34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775" y="2368425"/>
            <a:ext cx="4102125" cy="172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5775" y="401990"/>
            <a:ext cx="4102125" cy="1725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7"/>
          <p:cNvSpPr txBox="1"/>
          <p:nvPr/>
        </p:nvSpPr>
        <p:spPr>
          <a:xfrm>
            <a:off x="4865775" y="4171675"/>
            <a:ext cx="410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Number of days per year where the PM 2.5 Value was above a certain threshold.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6" name="Google Shape;216;p37"/>
          <p:cNvSpPr txBox="1"/>
          <p:nvPr/>
        </p:nvSpPr>
        <p:spPr>
          <a:xfrm>
            <a:off x="372550" y="336500"/>
            <a:ext cx="379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EPA visual of Particulate Matter 2.5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Los Angeles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387900" y="1178500"/>
            <a:ext cx="8368200" cy="34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When you see a graph, it’s important to look at the values and the kind of charts and ranges presented. The person who made the graph wants to tell you a story and you have to think critically about it.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A student at Lewis &amp; Clark College took the raw data and made another tile plot using the same ranges and found a very different picture.</a:t>
            </a:r>
            <a:endParaRPr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00" y="985450"/>
            <a:ext cx="8843400" cy="35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9"/>
          <p:cNvSpPr txBox="1"/>
          <p:nvPr/>
        </p:nvSpPr>
        <p:spPr>
          <a:xfrm>
            <a:off x="372550" y="288425"/>
            <a:ext cx="51435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PDX accurate data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title"/>
          </p:nvPr>
        </p:nvSpPr>
        <p:spPr>
          <a:xfrm>
            <a:off x="113600" y="408625"/>
            <a:ext cx="25203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EPA Data</a:t>
            </a:r>
            <a:endParaRPr/>
          </a:p>
        </p:txBody>
      </p:sp>
      <p:pic>
        <p:nvPicPr>
          <p:cNvPr id="233" name="Google Shape;2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100" y="190900"/>
            <a:ext cx="5714026" cy="47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0"/>
          <p:cNvSpPr txBox="1"/>
          <p:nvPr/>
        </p:nvSpPr>
        <p:spPr>
          <a:xfrm>
            <a:off x="287900" y="1407300"/>
            <a:ext cx="2577900" cy="2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Let’s go back to the original LA graph made by the EPA software.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 you think the accurate visualization will look like?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387900" y="275725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accurate data</a:t>
            </a:r>
            <a:endParaRPr/>
          </a:p>
        </p:txBody>
      </p:sp>
      <p:pic>
        <p:nvPicPr>
          <p:cNvPr id="240" name="Google Shape;2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1817"/>
            <a:ext cx="9144000" cy="321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factor is causing images like these?</a:t>
            </a:r>
            <a:endParaRPr/>
          </a:p>
        </p:txBody>
      </p:sp>
      <p:pic>
        <p:nvPicPr>
          <p:cNvPr id="70" name="Google Shape;70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867325"/>
            <a:ext cx="3586800" cy="200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6525" y="867325"/>
            <a:ext cx="4041274" cy="22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3075" y="2819585"/>
            <a:ext cx="3852425" cy="214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08275" y="2037550"/>
            <a:ext cx="4319301" cy="282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What questions do you have about data science or data visualization?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If you were given the raw data, what other patterns would you like to look at?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Would you be interested in the AQI in other regions?</a:t>
            </a:r>
            <a:endParaRPr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Wrapping Up: Talk with your group and be ready to share!</a:t>
            </a:r>
            <a:endParaRPr/>
          </a:p>
        </p:txBody>
      </p:sp>
      <p:sp>
        <p:nvSpPr>
          <p:cNvPr id="252" name="Google Shape;252;p43"/>
          <p:cNvSpPr txBox="1"/>
          <p:nvPr>
            <p:ph idx="1" type="body"/>
          </p:nvPr>
        </p:nvSpPr>
        <p:spPr>
          <a:xfrm>
            <a:off x="311700" y="1152475"/>
            <a:ext cx="8577600" cy="371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How did we use this huge data set to answer a specific question about air quality? Describe the steps.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Wrapping Up: Talk with your group and be ready to share!</a:t>
            </a:r>
            <a:endParaRPr/>
          </a:p>
        </p:txBody>
      </p:sp>
      <p:sp>
        <p:nvSpPr>
          <p:cNvPr id="258" name="Google Shape;258;p44"/>
          <p:cNvSpPr txBox="1"/>
          <p:nvPr>
            <p:ph idx="1" type="body"/>
          </p:nvPr>
        </p:nvSpPr>
        <p:spPr>
          <a:xfrm>
            <a:off x="311700" y="1152475"/>
            <a:ext cx="8577600" cy="371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Do our results tell the story we expected? What did you expect compared to what we found?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Wrapping Up: Talk with your group and be ready to share!</a:t>
            </a:r>
            <a:endParaRPr/>
          </a:p>
        </p:txBody>
      </p:sp>
      <p:sp>
        <p:nvSpPr>
          <p:cNvPr id="264" name="Google Shape;264;p45"/>
          <p:cNvSpPr txBox="1"/>
          <p:nvPr>
            <p:ph idx="1" type="body"/>
          </p:nvPr>
        </p:nvSpPr>
        <p:spPr>
          <a:xfrm>
            <a:off x="311700" y="1152475"/>
            <a:ext cx="8577600" cy="371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other data would you want to help you answer questions about air quality?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Wrapping Up: Talk with your group and be ready to share!</a:t>
            </a:r>
            <a:endParaRPr/>
          </a:p>
        </p:txBody>
      </p:sp>
      <p:sp>
        <p:nvSpPr>
          <p:cNvPr id="270" name="Google Shape;270;p46"/>
          <p:cNvSpPr txBox="1"/>
          <p:nvPr>
            <p:ph idx="1" type="body"/>
          </p:nvPr>
        </p:nvSpPr>
        <p:spPr>
          <a:xfrm>
            <a:off x="311700" y="1152475"/>
            <a:ext cx="8577600" cy="371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How can we apply what we learned about this process in our community?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Extension</a:t>
            </a:r>
            <a:r>
              <a:rPr lang="en" sz="2500"/>
              <a:t>: </a:t>
            </a:r>
            <a:r>
              <a:rPr lang="en" sz="2500"/>
              <a:t>Explore the </a:t>
            </a:r>
            <a:r>
              <a:rPr lang="en" sz="2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EPA data</a:t>
            </a:r>
            <a:endParaRPr sz="2500"/>
          </a:p>
        </p:txBody>
      </p:sp>
      <p:sp>
        <p:nvSpPr>
          <p:cNvPr id="276" name="Google Shape;276;p47"/>
          <p:cNvSpPr txBox="1"/>
          <p:nvPr>
            <p:ph idx="1" type="body"/>
          </p:nvPr>
        </p:nvSpPr>
        <p:spPr>
          <a:xfrm>
            <a:off x="311700" y="1152475"/>
            <a:ext cx="810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Use this link to explore the AQI data from the </a:t>
            </a:r>
            <a:r>
              <a:rPr lang="en" sz="2400"/>
              <a:t>EPA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Look up the data for any city 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Consider </a:t>
            </a:r>
            <a:endParaRPr sz="2400"/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a place you have visited or would like to visit</a:t>
            </a:r>
            <a:endParaRPr sz="2400"/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a city in the southern hemisphere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/>
              <a:t>What do you notice or wonder about that city’s AQI?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PM</a:t>
            </a:r>
            <a:r>
              <a:rPr baseline="-25000" lang="en" sz="2820"/>
              <a:t>2.5</a:t>
            </a:r>
            <a:endParaRPr baseline="-25000" sz="2820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294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is it?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Particulate matter smaller than 2.5 micrometers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(0.001 mm)</a:t>
            </a:r>
            <a:endParaRPr sz="24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200" y="589975"/>
            <a:ext cx="6138249" cy="42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PM</a:t>
            </a:r>
            <a:r>
              <a:rPr baseline="-25000" lang="en" sz="2820"/>
              <a:t>2.5</a:t>
            </a:r>
            <a:endParaRPr baseline="-25000" sz="2820"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294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causes it?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Dust storms, forest fires, fossil fuel </a:t>
            </a:r>
            <a:r>
              <a:rPr lang="en" sz="2400"/>
              <a:t>combustion, construction sites, reactions with other pollutants</a:t>
            </a:r>
            <a:endParaRPr sz="24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200" y="589975"/>
            <a:ext cx="6138249" cy="42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PM</a:t>
            </a:r>
            <a:r>
              <a:rPr baseline="-25000" lang="en" sz="2820"/>
              <a:t>2.5</a:t>
            </a:r>
            <a:endParaRPr baseline="-25000" sz="2820"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294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do we care?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A</a:t>
            </a:r>
            <a:r>
              <a:rPr lang="en" sz="2400"/>
              <a:t>sthma</a:t>
            </a:r>
            <a:r>
              <a:rPr lang="en" sz="2400"/>
              <a:t>, allergies, heart attacks, </a:t>
            </a:r>
            <a:r>
              <a:rPr lang="en" sz="2400"/>
              <a:t>decreased</a:t>
            </a:r>
            <a:r>
              <a:rPr lang="en" sz="2400"/>
              <a:t> lung function, irritated </a:t>
            </a:r>
            <a:r>
              <a:rPr lang="en" sz="2400"/>
              <a:t>airways</a:t>
            </a:r>
            <a:r>
              <a:rPr lang="en" sz="2400"/>
              <a:t>, difficulty breathing, death</a:t>
            </a:r>
            <a:endParaRPr sz="24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200" y="589975"/>
            <a:ext cx="6138249" cy="42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PM</a:t>
            </a:r>
            <a:r>
              <a:rPr baseline="-25000" lang="en" sz="2820"/>
              <a:t>2.5</a:t>
            </a:r>
            <a:endParaRPr baseline="-25000" sz="2820"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294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Why do we care?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Depleted soil nutrients, acid rain, lake and river pH, nutrients in coastal waters and rivers, crop damage</a:t>
            </a:r>
            <a:endParaRPr sz="24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200" y="589975"/>
            <a:ext cx="6138249" cy="42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/>
              <a:t>PM2.5 Daily AQI Values: Portland, OR &amp; Vancouver, WA</a:t>
            </a:r>
            <a:endParaRPr sz="2620"/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5698900" y="1152475"/>
            <a:ext cx="313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do you notice about the data?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What do you wonder about the data?</a:t>
            </a:r>
            <a:endParaRPr sz="2400"/>
          </a:p>
        </p:txBody>
      </p:sp>
      <p:pic>
        <p:nvPicPr>
          <p:cNvPr descr="PM2.5 Daily AQI Values - Portland-Vancouver-Hillsboro, OR-WA"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89125"/>
            <a:ext cx="5021734" cy="420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M2.5 Daily AQI Values - Portland-Vancouver-Hillsboro, OR-WA"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675" y="152400"/>
            <a:ext cx="5964807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