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embeddedFontLst>
    <p:embeddedFont>
      <p:font typeface="Roboto Slab"/>
      <p:regular r:id="rId21"/>
      <p:bold r:id="rId22"/>
    </p:embeddedFont>
    <p:embeddedFont>
      <p:font typeface="Roboto"/>
      <p:regular r:id="rId23"/>
      <p:bold r:id="rId24"/>
      <p:italic r:id="rId25"/>
      <p:boldItalic r:id="rId26"/>
    </p:embeddedFont>
    <p:embeddedFont>
      <p:font typeface="Nanum Gothic"/>
      <p:regular r:id="rId27"/>
      <p:bold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RobotoSlab-bold.fntdata"/><Relationship Id="rId21" Type="http://schemas.openxmlformats.org/officeDocument/2006/relationships/font" Target="fonts/RobotoSlab-regular.fntdata"/><Relationship Id="rId24" Type="http://schemas.openxmlformats.org/officeDocument/2006/relationships/font" Target="fonts/Roboto-bold.fntdata"/><Relationship Id="rId23" Type="http://schemas.openxmlformats.org/officeDocument/2006/relationships/font" Target="fonts/Roboto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Roboto-boldItalic.fntdata"/><Relationship Id="rId25" Type="http://schemas.openxmlformats.org/officeDocument/2006/relationships/font" Target="fonts/Roboto-italic.fntdata"/><Relationship Id="rId28" Type="http://schemas.openxmlformats.org/officeDocument/2006/relationships/font" Target="fonts/NanumGothic-bold.fntdata"/><Relationship Id="rId27" Type="http://schemas.openxmlformats.org/officeDocument/2006/relationships/font" Target="fonts/NanumGothic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a2a34565ad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2a2a34565ad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ecf3a5c33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2ecf3a5c33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a2a34565ad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2a2a34565ad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a5d1e69f0c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2a5d1e69f0c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a5d1e69f0c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2a5d1e69f0c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ecf3a5c33a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ecf3a5c33a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a2a34565ad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2a2a34565ad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a2a34565ad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2a2a34565ad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2a2a34565ad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2a2a34565ad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a5e09622dc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a5e09622dc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ecf3a5c33a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ecf3a5c33a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a2a34565ad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2a2a34565ad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a2a34565ad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2a2a34565ad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a2a34565ad_0_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2a2a34565ad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524800" y="672606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1" name="Google Shape;11;p2"/>
          <p:cNvSpPr/>
          <p:nvPr/>
        </p:nvSpPr>
        <p:spPr>
          <a:xfrm rot="10800000">
            <a:off x="6537563" y="3342925"/>
            <a:ext cx="1081625" cy="112495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</p:sp>
      <p:cxnSp>
        <p:nvCxnSpPr>
          <p:cNvPr id="12" name="Google Shape;12;p2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1"/>
          <p:cNvSpPr txBox="1"/>
          <p:nvPr>
            <p:ph hasCustomPrompt="1" type="title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1"/>
          <p:cNvSpPr txBox="1"/>
          <p:nvPr>
            <p:ph idx="1" type="body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6" name="Google Shape;5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" name="Google Shape;18;p3"/>
          <p:cNvSpPr txBox="1"/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Google Shape;21;p4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" name="Google Shape;22;p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oogle Shape;26;p5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" name="Google Shape;27;p5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Google Shape;35;p7"/>
          <p:cNvCxnSpPr/>
          <p:nvPr/>
        </p:nvCxnSpPr>
        <p:spPr>
          <a:xfrm>
            <a:off x="489218" y="1412277"/>
            <a:ext cx="3315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" name="Google Shape;36;p7"/>
          <p:cNvSpPr txBox="1"/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1" name="Google Shape;41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4" name="Google Shape;44;p9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cap="flat" cmpd="sng" w="381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" name="Google Shape;45;p9"/>
          <p:cNvSpPr txBox="1"/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46" name="Google Shape;46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arina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jpg"/><Relationship Id="rId4" Type="http://schemas.openxmlformats.org/officeDocument/2006/relationships/image" Target="../media/image2.png"/><Relationship Id="rId5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docs.google.com/spreadsheets/d/1_sw9E1MJWo5t8YDXE5BWu1JwQ4Xp9HaODhdcUXYhew0/edit#gid=992297461" TargetMode="External"/><Relationship Id="rId4" Type="http://schemas.openxmlformats.org/officeDocument/2006/relationships/hyperlink" Target="https://www.epa.gov/outdoor-air-quality-data/air-data-tile-plot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5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ctrTitle"/>
          </p:nvPr>
        </p:nvSpPr>
        <p:spPr>
          <a:xfrm>
            <a:off x="1680302" y="1369800"/>
            <a:ext cx="5783400" cy="14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 to Data Science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7725" y="1138925"/>
            <a:ext cx="4102125" cy="3418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65775" y="2368425"/>
            <a:ext cx="4102125" cy="1725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65775" y="401990"/>
            <a:ext cx="4102125" cy="172581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2"/>
          <p:cNvSpPr txBox="1"/>
          <p:nvPr/>
        </p:nvSpPr>
        <p:spPr>
          <a:xfrm>
            <a:off x="4865775" y="4171675"/>
            <a:ext cx="41022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Number of days per year where the PM 2.5 Value was above a certain threshold.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25" name="Google Shape;125;p22"/>
          <p:cNvSpPr txBox="1"/>
          <p:nvPr/>
        </p:nvSpPr>
        <p:spPr>
          <a:xfrm>
            <a:off x="372550" y="336500"/>
            <a:ext cx="3797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EPA visual of Particulate Matter 2.5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 Los Angeles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 txBox="1"/>
          <p:nvPr>
            <p:ph idx="1" type="body"/>
          </p:nvPr>
        </p:nvSpPr>
        <p:spPr>
          <a:xfrm>
            <a:off x="387900" y="1178500"/>
            <a:ext cx="8368200" cy="349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When you see a graph, it’s important to look at the values and the kind of charts and ranges presented. The person who made the graph wants to tell you a story and you have to think critically about it. </a:t>
            </a:r>
            <a:endParaRPr sz="22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200"/>
              <a:t>A student at Lewis &amp; Clark College took the raw data and made another tile plot using the same ranges and found a very different picture.</a:t>
            </a:r>
            <a:endParaRPr sz="22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300" y="985450"/>
            <a:ext cx="8843400" cy="35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4"/>
          <p:cNvSpPr txBox="1"/>
          <p:nvPr/>
        </p:nvSpPr>
        <p:spPr>
          <a:xfrm>
            <a:off x="372550" y="288425"/>
            <a:ext cx="5143500" cy="64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rPr>
              <a:t>PDX</a:t>
            </a:r>
            <a:r>
              <a:rPr lang="en"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rPr>
              <a:t> accurate data</a:t>
            </a:r>
            <a:endParaRPr sz="3000">
              <a:solidFill>
                <a:schemeClr val="dk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5"/>
          <p:cNvSpPr txBox="1"/>
          <p:nvPr>
            <p:ph type="title"/>
          </p:nvPr>
        </p:nvSpPr>
        <p:spPr>
          <a:xfrm>
            <a:off x="113600" y="408625"/>
            <a:ext cx="2520300" cy="805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 EPA Data</a:t>
            </a:r>
            <a:endParaRPr/>
          </a:p>
        </p:txBody>
      </p:sp>
      <p:pic>
        <p:nvPicPr>
          <p:cNvPr id="142" name="Google Shape;14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91100" y="190900"/>
            <a:ext cx="5714026" cy="4761675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5"/>
          <p:cNvSpPr txBox="1"/>
          <p:nvPr/>
        </p:nvSpPr>
        <p:spPr>
          <a:xfrm>
            <a:off x="287900" y="1407300"/>
            <a:ext cx="2577900" cy="286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Let’s go back to the original LA graph made by the EPA software. </a:t>
            </a:r>
            <a:endParaRPr sz="2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What do you think the accurate visualization will look like?</a:t>
            </a:r>
            <a:endParaRPr sz="2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6"/>
          <p:cNvSpPr txBox="1"/>
          <p:nvPr>
            <p:ph type="title"/>
          </p:nvPr>
        </p:nvSpPr>
        <p:spPr>
          <a:xfrm>
            <a:off x="387900" y="2757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 accurate data</a:t>
            </a:r>
            <a:endParaRPr/>
          </a:p>
        </p:txBody>
      </p:sp>
      <p:pic>
        <p:nvPicPr>
          <p:cNvPr id="149" name="Google Shape;14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61817"/>
            <a:ext cx="9144000" cy="32198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7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</a:t>
            </a:r>
            <a:endParaRPr/>
          </a:p>
        </p:txBody>
      </p:sp>
      <p:sp>
        <p:nvSpPr>
          <p:cNvPr id="155" name="Google Shape;155;p27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What questions do you have about data science or data visualization?</a:t>
            </a:r>
            <a:endParaRPr sz="22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200"/>
              <a:t>If you were given the raw data, what other patterns would you like to look at? </a:t>
            </a:r>
            <a:endParaRPr sz="22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200"/>
              <a:t>Would you be interested in the AQI in other regions?</a:t>
            </a:r>
            <a:endParaRPr sz="2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4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Data Science?</a:t>
            </a:r>
            <a:endParaRPr/>
          </a:p>
        </p:txBody>
      </p:sp>
      <p:sp>
        <p:nvSpPr>
          <p:cNvPr id="69" name="Google Shape;69;p14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800">
                <a:latin typeface="Roboto Slab"/>
                <a:ea typeface="Roboto Slab"/>
                <a:cs typeface="Roboto Slab"/>
                <a:sym typeface="Roboto Slab"/>
              </a:rPr>
              <a:t>the ability to derive meaningful information from data</a:t>
            </a:r>
            <a:endParaRPr sz="2800">
              <a:latin typeface="Roboto Slab"/>
              <a:ea typeface="Roboto Slab"/>
              <a:cs typeface="Roboto Slab"/>
              <a:sym typeface="Roboto Slab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800">
                <a:latin typeface="Roboto Slab"/>
                <a:ea typeface="Roboto Slab"/>
                <a:cs typeface="Roboto Slab"/>
                <a:sym typeface="Roboto Slab"/>
              </a:rPr>
              <a:t>Graphs, models, charts to make data easier to understand</a:t>
            </a:r>
            <a:endParaRPr sz="2800"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150" y="1108375"/>
            <a:ext cx="3979151" cy="2777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data visualization of Disney screenplay dialogue broken down by gender, using bar graph charts to show the percentage of which gender is dominant per movie. Visualization by: Hanah Anderson, Matt Daniels " id="75" name="Google Shape;75;p15"/>
          <p:cNvPicPr preferRelativeResize="0"/>
          <p:nvPr/>
        </p:nvPicPr>
        <p:blipFill rotWithShape="1">
          <a:blip r:embed="rId4">
            <a:alphaModFix/>
          </a:blip>
          <a:srcRect b="13711" l="0" r="0" t="0"/>
          <a:stretch/>
        </p:blipFill>
        <p:spPr>
          <a:xfrm>
            <a:off x="4271725" y="2684275"/>
            <a:ext cx="4631926" cy="1998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71725" y="468100"/>
            <a:ext cx="4631925" cy="168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 Presentation</a:t>
            </a:r>
            <a:endParaRPr/>
          </a:p>
        </p:txBody>
      </p:sp>
      <p:sp>
        <p:nvSpPr>
          <p:cNvPr id="82" name="Google Shape;82;p16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Here is how we can take data and organize it in a way that is easy to understand.</a:t>
            </a:r>
            <a:endParaRPr sz="2200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200"/>
              <a:t>Demo here:</a:t>
            </a:r>
            <a:endParaRPr sz="22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 Set from the EPA</a:t>
            </a:r>
            <a:endParaRPr/>
          </a:p>
        </p:txBody>
      </p:sp>
      <p:sp>
        <p:nvSpPr>
          <p:cNvPr id="88" name="Google Shape;88;p17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The following data set has two spreadsheets: one measuring AQI in Portland and the other in Los Angeles. It has data that was collected nearly everyday for 23 years. </a:t>
            </a:r>
            <a:endParaRPr sz="2200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200"/>
              <a:t>What do you notice? What conclusions can you draw?</a:t>
            </a:r>
            <a:endParaRPr sz="2200"/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200" u="sng">
                <a:solidFill>
                  <a:schemeClr val="hlink"/>
                </a:solidFill>
                <a:hlinkClick r:id="rId3"/>
              </a:rPr>
              <a:t>EPA Data</a:t>
            </a:r>
            <a:r>
              <a:rPr lang="en" sz="2200"/>
              <a:t> </a:t>
            </a:r>
            <a:endParaRPr sz="2200"/>
          </a:p>
        </p:txBody>
      </p:sp>
      <p:sp>
        <p:nvSpPr>
          <p:cNvPr id="89" name="Google Shape;89;p17"/>
          <p:cNvSpPr txBox="1"/>
          <p:nvPr/>
        </p:nvSpPr>
        <p:spPr>
          <a:xfrm>
            <a:off x="3242700" y="4731000"/>
            <a:ext cx="5901300" cy="3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Source: </a:t>
            </a:r>
            <a:r>
              <a:rPr lang="en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https://www.epa.gov/outdoor-air-quality-data/air-data-tile-plot</a:t>
            </a:r>
            <a:r>
              <a:rPr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Try it yourself!</a:t>
            </a:r>
            <a:endParaRPr/>
          </a:p>
        </p:txBody>
      </p:sp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7488" y="1232775"/>
            <a:ext cx="7069026" cy="3694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 visualisation tells a story</a:t>
            </a:r>
            <a:endParaRPr/>
          </a:p>
        </p:txBody>
      </p:sp>
      <p:sp>
        <p:nvSpPr>
          <p:cNvPr id="101" name="Google Shape;101;p19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Just by looking at the numbers, it can be hard to tell what the data is trying to tells us. There is a solution: Data visualization!</a:t>
            </a:r>
            <a:endParaRPr sz="22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200"/>
              <a:t>Using</a:t>
            </a:r>
            <a:r>
              <a:rPr lang="en" sz="2200"/>
              <a:t> a graph where numbers are represented with lines is easier to understand.</a:t>
            </a:r>
            <a:endParaRPr sz="22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 txBox="1"/>
          <p:nvPr>
            <p:ph idx="1" type="body"/>
          </p:nvPr>
        </p:nvSpPr>
        <p:spPr>
          <a:xfrm>
            <a:off x="6214550" y="1032300"/>
            <a:ext cx="2864400" cy="318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What is this graph saying about the air quality is Portland within the last 23 years?</a:t>
            </a:r>
            <a:endParaRPr sz="2200"/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200"/>
              <a:t>What patterns do you see?</a:t>
            </a:r>
            <a:endParaRPr sz="2200"/>
          </a:p>
        </p:txBody>
      </p:sp>
      <p:pic>
        <p:nvPicPr>
          <p:cNvPr id="107" name="Google Shape;10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5943600" cy="495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M2.5 Daily AQI Values - Portland-Vancouver-Hillsboro, OR-WA" id="112" name="Google Shape;11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5200" y="1099725"/>
            <a:ext cx="4138501" cy="344875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1"/>
          <p:cNvSpPr txBox="1"/>
          <p:nvPr/>
        </p:nvSpPr>
        <p:spPr>
          <a:xfrm>
            <a:off x="4769350" y="4012650"/>
            <a:ext cx="4138500" cy="2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Number of days per year where the PM 2.5 Value was above a certain threshold.</a:t>
            </a:r>
            <a:endParaRPr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pic>
        <p:nvPicPr>
          <p:cNvPr id="114" name="Google Shape;114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45275" y="2228075"/>
            <a:ext cx="4138498" cy="1768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45275" y="291125"/>
            <a:ext cx="4138500" cy="1747972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1"/>
          <p:cNvSpPr txBox="1"/>
          <p:nvPr/>
        </p:nvSpPr>
        <p:spPr>
          <a:xfrm>
            <a:off x="300450" y="288425"/>
            <a:ext cx="4138500" cy="6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EPA visual of Particulate Matter 2.5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 Portland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