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c5b6ca747f_0_34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c5b6ca747f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c5b6ca747f_0_70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c5b6ca747f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4.png"/><Relationship Id="rId6" Type="http://schemas.openxmlformats.org/officeDocument/2006/relationships/image" Target="../media/image10.png"/><Relationship Id="rId7" Type="http://schemas.openxmlformats.org/officeDocument/2006/relationships/image" Target="../media/image5.png"/><Relationship Id="rId8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hyperlink" Target="https://www.epa.gov/climate-indicators/climate-change-indicators-heavy-precipitation" TargetMode="External"/><Relationship Id="rId5" Type="http://schemas.openxmlformats.org/officeDocument/2006/relationships/image" Target="../media/image15.png"/><Relationship Id="rId6" Type="http://schemas.openxmlformats.org/officeDocument/2006/relationships/image" Target="../media/image9.png"/><Relationship Id="rId7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16.png"/><Relationship Id="rId5" Type="http://schemas.openxmlformats.org/officeDocument/2006/relationships/image" Target="../media/image14.png"/><Relationship Id="rId6" Type="http://schemas.openxmlformats.org/officeDocument/2006/relationships/image" Target="../media/image7.png"/><Relationship Id="rId7" Type="http://schemas.openxmlformats.org/officeDocument/2006/relationships/image" Target="../media/image2.png"/><Relationship Id="rId8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870" y="3259813"/>
            <a:ext cx="3570151" cy="2245881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876" y="5847176"/>
            <a:ext cx="3280675" cy="37333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56" name="Google Shape;56;p13"/>
          <p:cNvGrpSpPr/>
          <p:nvPr/>
        </p:nvGrpSpPr>
        <p:grpSpPr>
          <a:xfrm>
            <a:off x="4296904" y="3259824"/>
            <a:ext cx="3170444" cy="5089968"/>
            <a:chOff x="614363" y="313050"/>
            <a:chExt cx="6929932" cy="8214925"/>
          </a:xfrm>
        </p:grpSpPr>
        <p:pic>
          <p:nvPicPr>
            <p:cNvPr id="57" name="Google Shape;57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88350" y="4127425"/>
              <a:ext cx="5467350" cy="4400550"/>
            </a:xfrm>
            <a:prstGeom prst="rect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58" name="Google Shape;58;p1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14363" y="313050"/>
              <a:ext cx="6543675" cy="3667125"/>
            </a:xfrm>
            <a:prstGeom prst="rect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59" name="Google Shape;59;p13"/>
            <p:cNvSpPr/>
            <p:nvPr/>
          </p:nvSpPr>
          <p:spPr>
            <a:xfrm>
              <a:off x="6083350" y="1300125"/>
              <a:ext cx="944100" cy="14274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7040610" y="2002900"/>
              <a:ext cx="503685" cy="3026489"/>
            </a:xfrm>
            <a:custGeom>
              <a:rect b="b" l="l" r="r" t="t"/>
              <a:pathLst>
                <a:path extrusionOk="0" h="152853" w="40538">
                  <a:moveTo>
                    <a:pt x="6150" y="0"/>
                  </a:moveTo>
                  <a:cubicBezTo>
                    <a:pt x="11860" y="18594"/>
                    <a:pt x="41435" y="86090"/>
                    <a:pt x="40410" y="111565"/>
                  </a:cubicBezTo>
                  <a:cubicBezTo>
                    <a:pt x="39385" y="137041"/>
                    <a:pt x="6735" y="145972"/>
                    <a:pt x="0" y="152853"/>
                  </a:cubicBezTo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sp>
      </p:grpSp>
      <p:pic>
        <p:nvPicPr>
          <p:cNvPr id="61" name="Google Shape;61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8869" y="403822"/>
            <a:ext cx="3384509" cy="2352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082800" y="403822"/>
            <a:ext cx="3384500" cy="2609678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14"/>
          <p:cNvGrpSpPr/>
          <p:nvPr/>
        </p:nvGrpSpPr>
        <p:grpSpPr>
          <a:xfrm>
            <a:off x="298238" y="509509"/>
            <a:ext cx="3983985" cy="5691702"/>
            <a:chOff x="298263" y="509525"/>
            <a:chExt cx="7067563" cy="8370150"/>
          </a:xfrm>
        </p:grpSpPr>
        <p:pic>
          <p:nvPicPr>
            <p:cNvPr id="68" name="Google Shape;68;p1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98263" y="868150"/>
              <a:ext cx="7067550" cy="4695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" name="Google Shape;69;p14"/>
            <p:cNvSpPr txBox="1"/>
            <p:nvPr/>
          </p:nvSpPr>
          <p:spPr>
            <a:xfrm>
              <a:off x="406750" y="6210703"/>
              <a:ext cx="3195000" cy="124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/>
                <a:t>Figure 5 (above): </a:t>
              </a:r>
              <a:r>
                <a:rPr lang="en" sz="1000"/>
                <a:t>This figure shows the percent of land area in the contiguous 48 states experiencing extreme one-day precipitation events between 1910 and 2017. The bars represent individual years, and the orange line is a nine-year weighted average. (Adapted from </a:t>
              </a:r>
              <a:r>
                <a:rPr lang="en" sz="1000" u="sng">
                  <a:solidFill>
                    <a:srgbClr val="1155CC"/>
                  </a:solidFill>
                  <a:hlinkClick r:id="rId4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EPA, 2016</a:t>
              </a:r>
              <a:r>
                <a:rPr lang="en" sz="1000"/>
                <a:t>)</a:t>
              </a:r>
              <a:endParaRPr sz="1000"/>
            </a:p>
          </p:txBody>
        </p:sp>
        <p:pic>
          <p:nvPicPr>
            <p:cNvPr id="70" name="Google Shape;70;p14"/>
            <p:cNvPicPr preferRelativeResize="0"/>
            <p:nvPr/>
          </p:nvPicPr>
          <p:blipFill rotWithShape="1">
            <a:blip r:embed="rId5">
              <a:alphaModFix/>
            </a:blip>
            <a:srcRect b="0" l="50726" r="0" t="0"/>
            <a:stretch/>
          </p:blipFill>
          <p:spPr>
            <a:xfrm>
              <a:off x="3601750" y="5984075"/>
              <a:ext cx="3670125" cy="2895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1" name="Google Shape;71;p14"/>
            <p:cNvSpPr/>
            <p:nvPr/>
          </p:nvSpPr>
          <p:spPr>
            <a:xfrm>
              <a:off x="4677825" y="4852575"/>
              <a:ext cx="2688000" cy="5709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72" name="Google Shape;72;p14"/>
            <p:cNvCxnSpPr>
              <a:stCxn id="71" idx="2"/>
            </p:cNvCxnSpPr>
            <p:nvPr/>
          </p:nvCxnSpPr>
          <p:spPr>
            <a:xfrm flipH="1">
              <a:off x="5995425" y="5423475"/>
              <a:ext cx="26400" cy="571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3" name="Google Shape;73;p14"/>
            <p:cNvSpPr txBox="1"/>
            <p:nvPr/>
          </p:nvSpPr>
          <p:spPr>
            <a:xfrm>
              <a:off x="298350" y="509525"/>
              <a:ext cx="7067400" cy="67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2"/>
                  </a:solidFill>
                </a:rPr>
                <a:t>Extreme Precipitation Events</a:t>
              </a:r>
              <a:endParaRPr sz="1800">
                <a:solidFill>
                  <a:schemeClr val="dk2"/>
                </a:solidFill>
              </a:endParaRPr>
            </a:p>
          </p:txBody>
        </p:sp>
      </p:grpSp>
      <p:pic>
        <p:nvPicPr>
          <p:cNvPr id="74" name="Google Shape;74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24075" y="406300"/>
            <a:ext cx="2763175" cy="3999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98250" y="6421300"/>
            <a:ext cx="4225824" cy="177992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348" y="2905902"/>
            <a:ext cx="3761050" cy="2808476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1" name="Google Shape;81;p15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2000" y="406300"/>
            <a:ext cx="3673751" cy="2272100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8350" y="6492886"/>
            <a:ext cx="3514201" cy="2518438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3" name="Google Shape;83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35250" y="890075"/>
            <a:ext cx="3295575" cy="1788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42875" y="3442266"/>
            <a:ext cx="3280317" cy="2272109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85" name="Google Shape;85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242875" y="6339852"/>
            <a:ext cx="3280319" cy="2671473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