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Playfair Display"/>
      <p:regular r:id="rId15"/>
      <p:bold r:id="rId16"/>
      <p:italic r:id="rId17"/>
      <p:boldItalic r:id="rId18"/>
    </p:embeddedFont>
    <p:embeddedFont>
      <p:font typeface="Montserrat"/>
      <p:regular r:id="rId19"/>
      <p:bold r:id="rId20"/>
      <p:italic r:id="rId21"/>
      <p:boldItalic r:id="rId22"/>
    </p:embeddedFont>
    <p:embeddedFont>
      <p:font typeface="Oswald"/>
      <p:regular r:id="rId23"/>
      <p:bold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bold.fntdata"/><Relationship Id="rId11" Type="http://schemas.openxmlformats.org/officeDocument/2006/relationships/slide" Target="slides/slide6.xml"/><Relationship Id="rId22" Type="http://schemas.openxmlformats.org/officeDocument/2006/relationships/font" Target="fonts/Montserrat-boldItalic.fntdata"/><Relationship Id="rId10" Type="http://schemas.openxmlformats.org/officeDocument/2006/relationships/slide" Target="slides/slide5.xml"/><Relationship Id="rId21" Type="http://schemas.openxmlformats.org/officeDocument/2006/relationships/font" Target="fonts/Montserrat-italic.fntdata"/><Relationship Id="rId13" Type="http://schemas.openxmlformats.org/officeDocument/2006/relationships/slide" Target="slides/slide8.xml"/><Relationship Id="rId24" Type="http://schemas.openxmlformats.org/officeDocument/2006/relationships/font" Target="fonts/Oswald-bold.fntdata"/><Relationship Id="rId12" Type="http://schemas.openxmlformats.org/officeDocument/2006/relationships/slide" Target="slides/slide7.xml"/><Relationship Id="rId23" Type="http://schemas.openxmlformats.org/officeDocument/2006/relationships/font" Target="fonts/Oswald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PlayfairDisplay-regular.fntdata"/><Relationship Id="rId14" Type="http://schemas.openxmlformats.org/officeDocument/2006/relationships/slide" Target="slides/slide9.xml"/><Relationship Id="rId17" Type="http://schemas.openxmlformats.org/officeDocument/2006/relationships/font" Target="fonts/PlayfairDisplay-italic.fntdata"/><Relationship Id="rId16" Type="http://schemas.openxmlformats.org/officeDocument/2006/relationships/font" Target="fonts/PlayfairDisplay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Montserrat-regular.fntdata"/><Relationship Id="rId6" Type="http://schemas.openxmlformats.org/officeDocument/2006/relationships/slide" Target="slides/slide1.xml"/><Relationship Id="rId18" Type="http://schemas.openxmlformats.org/officeDocument/2006/relationships/font" Target="fonts/PlayfairDisplay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6e49d790d8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26e49d790d8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6e49d792f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26e49d792f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6e49d792fc_0_4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6e49d792fc_0_4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intersection of all sorts of different techniques to extract information from data! We use code, math and more to get to the heart of </a:t>
            </a:r>
            <a:r>
              <a:rPr lang="en"/>
              <a:t>patterns</a:t>
            </a:r>
            <a:r>
              <a:rPr lang="en"/>
              <a:t> in our data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6e49d792fc_0_4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6e49d792fc_0_4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6eda238170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26eda238170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6e49d792fc_0_4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6e49d792fc_0_4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6eda23817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6eda23817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6e49d792fc_0_4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26e49d792fc_0_4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4286250" y="0"/>
            <a:ext cx="723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358475" y="0"/>
            <a:ext cx="38532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  <a:solidFill>
            <a:schemeClr val="dk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hasCustomPrompt="1" type="title"/>
          </p:nvPr>
        </p:nvSpPr>
        <p:spPr>
          <a:xfrm>
            <a:off x="311700" y="999925"/>
            <a:ext cx="8520600" cy="214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dk1"/>
                </a:highlight>
              </a:defRPr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4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rot="5400000">
            <a:off x="4550700" y="-498600"/>
            <a:ext cx="42600" cy="845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081675"/>
            <a:ext cx="4045200" cy="178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lt1"/>
                </a:highlight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highlight>
                  <a:schemeClr val="dk1"/>
                </a:highlight>
              </a:defRPr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op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layfair Display"/>
              <a:buChar char="●"/>
              <a:defRPr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gif"/><Relationship Id="rId4" Type="http://schemas.openxmlformats.org/officeDocument/2006/relationships/image" Target="../media/image13.gif"/><Relationship Id="rId5" Type="http://schemas.openxmlformats.org/officeDocument/2006/relationships/image" Target="../media/image12.jpg"/><Relationship Id="rId6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ontchangethislink.peardeckmagic.zone?eyJ0eXBlIjoiZ29vZ2xlLXNsaWRlcy1hZGRvbi1yZXNwb25zZS1mb290ZXIiLCJsYXN0RWRpdGVkQnkiOiIxMDcxMjE4NzM5NjYxMzUyNjY0NzciLCJwcmVzZW50YXRpb25JZCI6IjFVbnA1akJuV24tNEphY3NxWnRjcmJLNGRBa183OF9QWkNaUDNqdXVGSjlVIiwiY29udGVudElkIjoiY3VzdG9tLXJlc3BvbnNlLWRyYWdnYWJsZSIsInNsaWRlSWQiOiJnMjZlNDlkNzkyZmNfMF8wIiwiY29udGVudEluc3RhbmNlSWQiOiIxVW5wNWpCblduLTRKYWNzcVp0Y3JiSzRkQWtfNzhfUFpDWlAzanV1Rko5VS9lMTQyY2ZhZC0yM2NhLTRhMjktOWE2Zi1lYzM0YTc3NzY4NzUifQ==pearId=magic-pear-metadata-identifier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ontchangethislink.peardeckmagic.zone?eyJ0eXBlIjoiZ29vZ2xlLXNsaWRlcy1hZGRvbi1yZXNwb25zZS1mb290ZXIiLCJsYXN0RWRpdGVkQnkiOiIxMDcxMjE4NzM5NjYxMzUyNjY0NzciLCJwcmVzZW50YXRpb25JZCI6IjFVbnA1akJuV24tNEphY3NxWnRjcmJLNGRBa183OF9QWkNaUDNqdXVGSjlVIiwiY29udGVudElkIjoiY3VzdG9tLXJlc3BvbnNlLWZyZWVSZXNwb25zZS10ZXh0Iiwic2xpZGVJZCI6ImcyNmU0OWQ3OTJmY18wXzQyOCIsImNvbnRlbnRJbnN0YW5jZUlkIjoiMVVucDVqQm5Xbi00SmFjc3FadGNyYks0ZEFrXzc4X1BaQ1pQM2p1dUZKOVUvZDU4MWJmYjEtNjBkNS00Mjk4LTg0NWItNDc0YmZjN2MxYjBmIn0=pearId=magic-pear-metadata-identifier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posit.cloud/content/yours?sort=name_asc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 Science 4/18-4/19</a:t>
            </a:r>
            <a:endParaRPr/>
          </a:p>
        </p:txBody>
      </p:sp>
      <p:sp>
        <p:nvSpPr>
          <p:cNvPr id="59" name="Google Shape;59;p13"/>
          <p:cNvSpPr txBox="1"/>
          <p:nvPr>
            <p:ph idx="1" type="subTitle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Finn Watson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Who Am I??</a:t>
            </a:r>
            <a:endParaRPr/>
          </a:p>
        </p:txBody>
      </p:sp>
      <p:sp>
        <p:nvSpPr>
          <p:cNvPr id="65" name="Google Shape;65;p14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02550" y="2288250"/>
            <a:ext cx="2141449" cy="285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19800" y="342626"/>
            <a:ext cx="2082878" cy="2777171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/>
          <p:cNvPicPr preferRelativeResize="0"/>
          <p:nvPr/>
        </p:nvPicPr>
        <p:blipFill rotWithShape="1">
          <a:blip r:embed="rId5">
            <a:alphaModFix/>
          </a:blip>
          <a:srcRect b="17612" l="0" r="27933" t="26169"/>
          <a:stretch/>
        </p:blipFill>
        <p:spPr>
          <a:xfrm>
            <a:off x="3112325" y="2288250"/>
            <a:ext cx="2780122" cy="2891549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4751375" y="4462800"/>
            <a:ext cx="1348200" cy="68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595959"/>
                </a:solidFill>
                <a:highlight>
                  <a:srgbClr val="FFFFFF"/>
                </a:highlight>
              </a:rPr>
              <a:t> Tito &lt;3</a:t>
            </a:r>
            <a:r>
              <a:rPr lang="en" sz="1500">
                <a:solidFill>
                  <a:srgbClr val="FFFFFF"/>
                </a:solidFill>
                <a:highlight>
                  <a:srgbClr val="FFFFFF"/>
                </a:highlight>
              </a:rPr>
              <a:t>I</a:t>
            </a:r>
            <a:r>
              <a:rPr lang="en" sz="1500">
                <a:solidFill>
                  <a:srgbClr val="595959"/>
                </a:solidFill>
                <a:highlight>
                  <a:srgbClr val="FFFFFF"/>
                </a:highlight>
              </a:rPr>
              <a:t> </a:t>
            </a:r>
            <a:endParaRPr sz="1500">
              <a:solidFill>
                <a:srgbClr val="595959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500">
              <a:solidFill>
                <a:srgbClr val="595959"/>
              </a:solidFill>
              <a:highlight>
                <a:srgbClr val="FFFFFF"/>
              </a:highlight>
            </a:endParaRPr>
          </a:p>
        </p:txBody>
      </p:sp>
      <p:pic>
        <p:nvPicPr>
          <p:cNvPr id="70" name="Google Shape;70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0197" y="1234075"/>
            <a:ext cx="3582049" cy="2370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Temperature Check!</a:t>
            </a:r>
            <a:endParaRPr/>
          </a:p>
        </p:txBody>
      </p:sp>
      <p:sp>
        <p:nvSpPr>
          <p:cNvPr id="76" name="Google Shape;76;p15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77" name="Google Shape;77;p15"/>
          <p:cNvCxnSpPr/>
          <p:nvPr/>
        </p:nvCxnSpPr>
        <p:spPr>
          <a:xfrm>
            <a:off x="4807938" y="3360775"/>
            <a:ext cx="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8" name="Google Shape;78;p15"/>
          <p:cNvSpPr/>
          <p:nvPr/>
        </p:nvSpPr>
        <p:spPr>
          <a:xfrm>
            <a:off x="4639638" y="3271375"/>
            <a:ext cx="168300" cy="1788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79" name="Google Shape;79;p15"/>
          <p:cNvSpPr txBox="1"/>
          <p:nvPr/>
        </p:nvSpPr>
        <p:spPr>
          <a:xfrm>
            <a:off x="1137875" y="3993100"/>
            <a:ext cx="9972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N</a:t>
            </a:r>
            <a:r>
              <a:rPr lang="en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o</a:t>
            </a:r>
            <a:r>
              <a:rPr lang="en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ne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80" name="Google Shape;80;p15"/>
          <p:cNvSpPr txBox="1"/>
          <p:nvPr/>
        </p:nvSpPr>
        <p:spPr>
          <a:xfrm>
            <a:off x="3995813" y="4086238"/>
            <a:ext cx="13680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 Little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81" name="Google Shape;81;p15"/>
          <p:cNvSpPr txBox="1"/>
          <p:nvPr/>
        </p:nvSpPr>
        <p:spPr>
          <a:xfrm>
            <a:off x="6846925" y="4086250"/>
            <a:ext cx="1368000" cy="2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I’m A Pro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82" name="Google Shape;82;p15"/>
          <p:cNvPicPr preferRelativeResize="0"/>
          <p:nvPr/>
        </p:nvPicPr>
        <p:blipFill rotWithShape="1">
          <a:blip r:embed="rId4">
            <a:alphaModFix/>
          </a:blip>
          <a:srcRect b="0" l="0" r="0" t="48482"/>
          <a:stretch/>
        </p:blipFill>
        <p:spPr>
          <a:xfrm rot="5400000">
            <a:off x="1506237" y="1628900"/>
            <a:ext cx="1880924" cy="303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5"/>
          <p:cNvPicPr preferRelativeResize="0"/>
          <p:nvPr/>
        </p:nvPicPr>
        <p:blipFill rotWithShape="1">
          <a:blip r:embed="rId4">
            <a:alphaModFix/>
          </a:blip>
          <a:srcRect b="44552" l="0" r="0" t="31156"/>
          <a:stretch/>
        </p:blipFill>
        <p:spPr>
          <a:xfrm rot="5400000">
            <a:off x="3739363" y="2430987"/>
            <a:ext cx="1880924" cy="1431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5"/>
          <p:cNvPicPr preferRelativeResize="0"/>
          <p:nvPr/>
        </p:nvPicPr>
        <p:blipFill rotWithShape="1">
          <a:blip r:embed="rId4">
            <a:alphaModFix/>
          </a:blip>
          <a:srcRect b="52141" l="0" r="0" t="0"/>
          <a:stretch/>
        </p:blipFill>
        <p:spPr>
          <a:xfrm rot="5400000">
            <a:off x="5788488" y="1736750"/>
            <a:ext cx="1880924" cy="281952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5"/>
          <p:cNvSpPr txBox="1"/>
          <p:nvPr/>
        </p:nvSpPr>
        <p:spPr>
          <a:xfrm>
            <a:off x="683950" y="1241650"/>
            <a:ext cx="7660500" cy="3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How much do you already know about data science or coding?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data science?</a:t>
            </a:r>
            <a:endParaRPr/>
          </a:p>
        </p:txBody>
      </p:sp>
      <p:sp>
        <p:nvSpPr>
          <p:cNvPr id="91" name="Google Shape;91;p16"/>
          <p:cNvSpPr txBox="1"/>
          <p:nvPr>
            <p:ph idx="1" type="body"/>
          </p:nvPr>
        </p:nvSpPr>
        <p:spPr>
          <a:xfrm>
            <a:off x="1753275" y="1073275"/>
            <a:ext cx="6380700" cy="169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2" name="Google Shape;9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80415" y="1017725"/>
            <a:ext cx="4383159" cy="3972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 Science In Real Life!</a:t>
            </a:r>
            <a:endParaRPr/>
          </a:p>
        </p:txBody>
      </p:sp>
      <p:sp>
        <p:nvSpPr>
          <p:cNvPr id="98" name="Google Shape;98;p17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9" name="Google Shape;9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079445"/>
            <a:ext cx="4700850" cy="3131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64552" y="2146575"/>
            <a:ext cx="2984775" cy="287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89125" y="84000"/>
            <a:ext cx="2708225" cy="2609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 Science In Space! </a:t>
            </a:r>
            <a:endParaRPr/>
          </a:p>
        </p:txBody>
      </p:sp>
      <p:sp>
        <p:nvSpPr>
          <p:cNvPr id="107" name="Google Shape;107;p18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8" name="Google Shape;10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800" y="1602950"/>
            <a:ext cx="4122006" cy="3334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1872" y="888875"/>
            <a:ext cx="4820725" cy="390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Can you think of times data science might be useful?</a:t>
            </a:r>
            <a:endParaRPr/>
          </a:p>
        </p:txBody>
      </p:sp>
      <p:sp>
        <p:nvSpPr>
          <p:cNvPr id="115" name="Google Shape;115;p19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19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Computer Coding</a:t>
            </a:r>
            <a:endParaRPr/>
          </a:p>
        </p:txBody>
      </p:sp>
      <p:sp>
        <p:nvSpPr>
          <p:cNvPr id="122" name="Google Shape;122;p20"/>
          <p:cNvSpPr txBox="1"/>
          <p:nvPr>
            <p:ph idx="1" type="body"/>
          </p:nvPr>
        </p:nvSpPr>
        <p:spPr>
          <a:xfrm>
            <a:off x="4114800" y="1234075"/>
            <a:ext cx="47175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Computers are super literal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We can’t actually speak the same language computers speak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Instead use special kinds of language that gets translated to tell them what to do</a:t>
            </a:r>
            <a:endParaRPr sz="23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3" name="Google Shape;12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4104" y="1510654"/>
            <a:ext cx="2781625" cy="278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448" y="1183725"/>
            <a:ext cx="4105127" cy="355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58488" y="574975"/>
            <a:ext cx="4761775" cy="4159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Demo Time :)</a:t>
            </a:r>
            <a:endParaRPr/>
          </a:p>
        </p:txBody>
      </p:sp>
      <p:sp>
        <p:nvSpPr>
          <p:cNvPr id="131" name="Google Shape;131;p21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Posit Cloud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1AFD1"/>
      </a:accent4>
      <a:accent5>
        <a:srgbClr val="0F9D58"/>
      </a:accent5>
      <a:accent6>
        <a:srgbClr val="9C27B0"/>
      </a:accent6>
      <a:hlink>
        <a:srgbClr val="0F9D58"/>
      </a:hlink>
      <a:folHlink>
        <a:srgbClr val="0F9D5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