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Playfair Display"/>
      <p:regular r:id="rId30"/>
      <p:bold r:id="rId31"/>
      <p:italic r:id="rId32"/>
      <p:boldItalic r:id="rId33"/>
    </p:embeddedFont>
    <p:embeddedFont>
      <p:font typeface="Lato"/>
      <p:regular r:id="rId34"/>
      <p:bold r:id="rId35"/>
      <p:italic r:id="rId36"/>
      <p:boldItalic r:id="rId37"/>
    </p:embeddedFont>
    <p:embeddedFont>
      <p:font typeface="Century Gothic"/>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7C2729-FA9F-44FE-85A0-51E3DDE43A79}">
  <a:tblStyle styleId="{E07C2729-FA9F-44FE-85A0-51E3DDE43A7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slide" Target="slides/slide14.xml"/><Relationship Id="rId41" Type="http://schemas.openxmlformats.org/officeDocument/2006/relationships/font" Target="fonts/CenturyGothic-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fairDisplay-bold.fntdata"/><Relationship Id="rId30" Type="http://schemas.openxmlformats.org/officeDocument/2006/relationships/font" Target="fonts/PlayfairDisplay-regular.fntdata"/><Relationship Id="rId11" Type="http://schemas.openxmlformats.org/officeDocument/2006/relationships/slide" Target="slides/slide5.xml"/><Relationship Id="rId33" Type="http://schemas.openxmlformats.org/officeDocument/2006/relationships/font" Target="fonts/PlayfairDisplay-boldItalic.fntdata"/><Relationship Id="rId10" Type="http://schemas.openxmlformats.org/officeDocument/2006/relationships/slide" Target="slides/slide4.xml"/><Relationship Id="rId32" Type="http://schemas.openxmlformats.org/officeDocument/2006/relationships/font" Target="fonts/PlayfairDisplay-italic.fntdata"/><Relationship Id="rId13" Type="http://schemas.openxmlformats.org/officeDocument/2006/relationships/slide" Target="slides/slide7.xml"/><Relationship Id="rId35" Type="http://schemas.openxmlformats.org/officeDocument/2006/relationships/font" Target="fonts/Lato-bold.fntdata"/><Relationship Id="rId12" Type="http://schemas.openxmlformats.org/officeDocument/2006/relationships/slide" Target="slides/slide6.xml"/><Relationship Id="rId34" Type="http://schemas.openxmlformats.org/officeDocument/2006/relationships/font" Target="fonts/Lato-regular.fntdata"/><Relationship Id="rId15" Type="http://schemas.openxmlformats.org/officeDocument/2006/relationships/slide" Target="slides/slide9.xml"/><Relationship Id="rId37" Type="http://schemas.openxmlformats.org/officeDocument/2006/relationships/font" Target="fonts/Lato-boldItalic.fntdata"/><Relationship Id="rId14" Type="http://schemas.openxmlformats.org/officeDocument/2006/relationships/slide" Target="slides/slide8.xml"/><Relationship Id="rId36" Type="http://schemas.openxmlformats.org/officeDocument/2006/relationships/font" Target="fonts/Lato-italic.fntdata"/><Relationship Id="rId17" Type="http://schemas.openxmlformats.org/officeDocument/2006/relationships/slide" Target="slides/slide11.xml"/><Relationship Id="rId39" Type="http://schemas.openxmlformats.org/officeDocument/2006/relationships/font" Target="fonts/CenturyGothic-bold.fntdata"/><Relationship Id="rId16" Type="http://schemas.openxmlformats.org/officeDocument/2006/relationships/slide" Target="slides/slide10.xml"/><Relationship Id="rId38" Type="http://schemas.openxmlformats.org/officeDocument/2006/relationships/font" Target="fonts/CenturyGothic-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bs.org/newshour/science/whats-causing-the-drought-in-the-west-and-why-its-so-bad"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time_continue=1&amp;v=JyzvcrZIuf0&amp;feature=emb_logo"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631562d8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631562d8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76f5d283d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76f5d283d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76f5d283d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76f5d283d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76f5d283df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76f5d283df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u="sng">
                <a:solidFill>
                  <a:schemeClr val="dk1"/>
                </a:solidFill>
                <a:latin typeface="Lato"/>
                <a:ea typeface="Lato"/>
                <a:cs typeface="Lato"/>
                <a:sym typeface="Lato"/>
                <a:hlinkClick r:id="rId2">
                  <a:extLst>
                    <a:ext uri="{A12FA001-AC4F-418D-AE19-62706E023703}">
                      <ahyp:hlinkClr val="tx"/>
                    </a:ext>
                  </a:extLst>
                </a:hlinkClick>
              </a:rPr>
              <a:t>https://www.pbs.org/newshour/science/whats-causing-the-drought-in-the-west-and-why-its-so-ba</a:t>
            </a:r>
            <a:r>
              <a:rPr lang="en" sz="1400">
                <a:solidFill>
                  <a:schemeClr val="dk1"/>
                </a:solidFill>
                <a:latin typeface="Lato"/>
                <a:ea typeface="Lato"/>
                <a:cs typeface="Lato"/>
                <a:sym typeface="Lato"/>
              </a:rPr>
              <a:t>d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76f5d283df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76f5d283df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76f5d283df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76f5d283df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76f5d283df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76f5d283df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76f5d283d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76f5d283d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d906ea77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9d906ea77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76f5d283df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76f5d283df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a3b03efd1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a3b03efd1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9d906ea7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9d906ea7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9de7a101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9de7a101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76f5d283df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76f5d283df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9d906ea77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9d906ea7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82ad05db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82ad05db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76f5d283d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76f5d283d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76f5d283d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76f5d283d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6d75f21ca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6d75f21ca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6d75f21ca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6d75f21ca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631562d8b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631562d8b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76f5d283d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76f5d283d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6d75f21ca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6d75f21ca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https://www.youtube.com/watch?time_continue=1&amp;v=JyzvcrZIuf0&amp;feature=emb_logo</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
    <p:spTree>
      <p:nvGrpSpPr>
        <p:cNvPr id="64" name="Shape 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pbs.org/newshour/science/whats-causing-the-drought-in-the-west-and-why-its-so-bad"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rought.unl.edu/Education/Tutorials/Usdm.aspx"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ocs.google.com/document/d/1YNrkQD-dN_aNdA2T9DRJ8eEli_p0LkAp4AyPRGcq83g/edit" TargetMode="External"/><Relationship Id="rId4" Type="http://schemas.openxmlformats.org/officeDocument/2006/relationships/image" Target="../media/image6.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hyperlink" Target="https://multimedia.journalism.berkeley.edu/blog/fires-data-visualization/" TargetMode="External"/><Relationship Id="rId9" Type="http://schemas.openxmlformats.org/officeDocument/2006/relationships/hyperlink" Target="https://education.nationalgeographic.org/resource/extreme-weather-droughts/" TargetMode="External"/><Relationship Id="rId5" Type="http://schemas.openxmlformats.org/officeDocument/2006/relationships/hyperlink" Target="https://www.epa.gov/climate-indicators/climate-change-indicators-wildfires" TargetMode="External"/><Relationship Id="rId6" Type="http://schemas.openxmlformats.org/officeDocument/2006/relationships/hyperlink" Target="https://www.buzzfeednews.com/article/peteraldhous/california-fires-record-burn-fire-apocalypse" TargetMode="External"/><Relationship Id="rId7" Type="http://schemas.openxmlformats.org/officeDocument/2006/relationships/hyperlink" Target="https://www.nytimes.com/interactive/2022/us/fire-tracker-maps.html" TargetMode="External"/><Relationship Id="rId8" Type="http://schemas.openxmlformats.org/officeDocument/2006/relationships/hyperlink" Target="https://newsela.com/read/specials-pearson-indigenous-fire-management/id/200101306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education.nationalgeographic.org/resource/understanding-droughts/"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JyzvcrZIuf0"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68" name="Shape 68"/>
        <p:cNvGrpSpPr/>
        <p:nvPr/>
      </p:nvGrpSpPr>
      <p:grpSpPr>
        <a:xfrm>
          <a:off x="0" y="0"/>
          <a:ext cx="0" cy="0"/>
          <a:chOff x="0" y="0"/>
          <a:chExt cx="0" cy="0"/>
        </a:xfrm>
      </p:grpSpPr>
      <p:sp>
        <p:nvSpPr>
          <p:cNvPr id="69" name="Google Shape;69;p14"/>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Wrap UP:</a:t>
            </a:r>
            <a:endParaRPr/>
          </a:p>
        </p:txBody>
      </p:sp>
      <p:sp>
        <p:nvSpPr>
          <p:cNvPr id="70" name="Google Shape;70;p14"/>
          <p:cNvSpPr txBox="1"/>
          <p:nvPr/>
        </p:nvSpPr>
        <p:spPr>
          <a:xfrm>
            <a:off x="311700" y="1206375"/>
            <a:ext cx="8341200" cy="3678900"/>
          </a:xfrm>
          <a:prstGeom prst="rect">
            <a:avLst/>
          </a:prstGeom>
          <a:solidFill>
            <a:srgbClr val="FFF2CC"/>
          </a:solid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SzPts val="2000"/>
              <a:buFont typeface="Century Gothic"/>
              <a:buChar char="➔"/>
            </a:pPr>
            <a:r>
              <a:rPr lang="en" sz="2000">
                <a:latin typeface="Century Gothic"/>
                <a:ea typeface="Century Gothic"/>
                <a:cs typeface="Century Gothic"/>
                <a:sym typeface="Century Gothic"/>
              </a:rPr>
              <a:t>Collect your Salmon File and located your assessment work: Data Analysis. Global Temperature Patterns. </a:t>
            </a:r>
            <a:endParaRPr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Char char="➔"/>
            </a:pPr>
            <a:r>
              <a:rPr lang="en" sz="2000">
                <a:latin typeface="Century Gothic"/>
                <a:ea typeface="Century Gothic"/>
                <a:cs typeface="Century Gothic"/>
                <a:sym typeface="Century Gothic"/>
              </a:rPr>
              <a:t>Complete the </a:t>
            </a:r>
            <a:r>
              <a:rPr b="1" lang="en" sz="2000">
                <a:latin typeface="Century Gothic"/>
                <a:ea typeface="Century Gothic"/>
                <a:cs typeface="Century Gothic"/>
                <a:sym typeface="Century Gothic"/>
              </a:rPr>
              <a:t>ORANGE exit ticket</a:t>
            </a:r>
            <a:r>
              <a:rPr lang="en" sz="2000">
                <a:latin typeface="Century Gothic"/>
                <a:ea typeface="Century Gothic"/>
                <a:cs typeface="Century Gothic"/>
                <a:sym typeface="Century Gothic"/>
              </a:rPr>
              <a:t>. </a:t>
            </a:r>
            <a:endParaRPr sz="20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0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0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0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0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Char char="➔"/>
            </a:pPr>
            <a:r>
              <a:rPr lang="en" sz="2000">
                <a:latin typeface="Century Gothic"/>
                <a:ea typeface="Century Gothic"/>
                <a:cs typeface="Century Gothic"/>
                <a:sym typeface="Century Gothic"/>
              </a:rPr>
              <a:t>Get a </a:t>
            </a:r>
            <a:r>
              <a:rPr lang="en" sz="2000">
                <a:latin typeface="Century Gothic"/>
                <a:ea typeface="Century Gothic"/>
                <a:cs typeface="Century Gothic"/>
                <a:sym typeface="Century Gothic"/>
              </a:rPr>
              <a:t>stamp. Leave your stamped exit ticket in your Salmon File in your period INBOX.</a:t>
            </a:r>
            <a:endParaRPr sz="2000">
              <a:latin typeface="Century Gothic"/>
              <a:ea typeface="Century Gothic"/>
              <a:cs typeface="Century Gothic"/>
              <a:sym typeface="Century Gothic"/>
            </a:endParaRPr>
          </a:p>
        </p:txBody>
      </p:sp>
      <p:sp>
        <p:nvSpPr>
          <p:cNvPr id="71" name="Google Shape;71;p14"/>
          <p:cNvSpPr txBox="1"/>
          <p:nvPr/>
        </p:nvSpPr>
        <p:spPr>
          <a:xfrm>
            <a:off x="2687225" y="208950"/>
            <a:ext cx="6318000" cy="711600"/>
          </a:xfrm>
          <a:prstGeom prst="rect">
            <a:avLst/>
          </a:prstGeom>
          <a:solidFill>
            <a:srgbClr val="FF9900"/>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Comic Sans MS"/>
                <a:ea typeface="Comic Sans MS"/>
                <a:cs typeface="Comic Sans MS"/>
                <a:sym typeface="Comic Sans MS"/>
              </a:rPr>
              <a:t>Welcome to class. Find your assigned seat. Collect your INB, pencil, salmon file and orange exit ticket. </a:t>
            </a:r>
            <a:endParaRPr sz="1900">
              <a:latin typeface="Comic Sans MS"/>
              <a:ea typeface="Comic Sans MS"/>
              <a:cs typeface="Comic Sans MS"/>
              <a:sym typeface="Comic Sans MS"/>
            </a:endParaRPr>
          </a:p>
        </p:txBody>
      </p:sp>
      <p:pic>
        <p:nvPicPr>
          <p:cNvPr id="72" name="Google Shape;72;p14"/>
          <p:cNvPicPr preferRelativeResize="0"/>
          <p:nvPr/>
        </p:nvPicPr>
        <p:blipFill>
          <a:blip r:embed="rId3">
            <a:alphaModFix/>
          </a:blip>
          <a:stretch>
            <a:fillRect/>
          </a:stretch>
        </p:blipFill>
        <p:spPr>
          <a:xfrm>
            <a:off x="934250" y="2406725"/>
            <a:ext cx="2792177" cy="1693625"/>
          </a:xfrm>
          <a:prstGeom prst="rect">
            <a:avLst/>
          </a:prstGeom>
          <a:noFill/>
          <a:ln>
            <a:noFill/>
          </a:ln>
        </p:spPr>
      </p:pic>
      <p:pic>
        <p:nvPicPr>
          <p:cNvPr id="73" name="Google Shape;73;p14"/>
          <p:cNvPicPr preferRelativeResize="0"/>
          <p:nvPr/>
        </p:nvPicPr>
        <p:blipFill>
          <a:blip r:embed="rId4">
            <a:alphaModFix/>
          </a:blip>
          <a:stretch>
            <a:fillRect/>
          </a:stretch>
        </p:blipFill>
        <p:spPr>
          <a:xfrm>
            <a:off x="3844700" y="2571750"/>
            <a:ext cx="2428722" cy="154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Review</a:t>
            </a:r>
            <a:r>
              <a:rPr lang="en"/>
              <a:t>: Use your INB notes to help!</a:t>
            </a:r>
            <a:endParaRPr/>
          </a:p>
        </p:txBody>
      </p:sp>
      <p:sp>
        <p:nvSpPr>
          <p:cNvPr id="134" name="Google Shape;134;p23"/>
          <p:cNvSpPr txBox="1"/>
          <p:nvPr/>
        </p:nvSpPr>
        <p:spPr>
          <a:xfrm>
            <a:off x="372875" y="1017725"/>
            <a:ext cx="8459400" cy="37404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entury Gothic"/>
                <a:ea typeface="Century Gothic"/>
                <a:cs typeface="Century Gothic"/>
                <a:sym typeface="Century Gothic"/>
              </a:rPr>
              <a:t>Get into a group and pick a white board to record your thinking. No more than 4 in a group please. </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Century Gothic"/>
                <a:ea typeface="Century Gothic"/>
                <a:cs typeface="Century Gothic"/>
                <a:sym typeface="Century Gothic"/>
              </a:rPr>
              <a:t>Respond to the following questions on your board (no need to write the questions down): </a:t>
            </a:r>
            <a:endParaRPr>
              <a:latin typeface="Century Gothic"/>
              <a:ea typeface="Century Gothic"/>
              <a:cs typeface="Century Gothic"/>
              <a:sym typeface="Century Gothic"/>
            </a:endParaRPr>
          </a:p>
          <a:p>
            <a:pPr indent="-361950" lvl="0" marL="457200" rtl="0" algn="l">
              <a:spcBef>
                <a:spcPts val="0"/>
              </a:spcBef>
              <a:spcAft>
                <a:spcPts val="0"/>
              </a:spcAft>
              <a:buSzPts val="2100"/>
              <a:buFont typeface="Century Gothic"/>
              <a:buAutoNum type="arabicPeriod"/>
            </a:pPr>
            <a:r>
              <a:rPr lang="en" sz="2100">
                <a:latin typeface="Century Gothic"/>
                <a:ea typeface="Century Gothic"/>
                <a:cs typeface="Century Gothic"/>
                <a:sym typeface="Century Gothic"/>
              </a:rPr>
              <a:t>What is drought? Would a desert be a drought? Why/why not? </a:t>
            </a:r>
            <a:endParaRPr sz="2100">
              <a:latin typeface="Century Gothic"/>
              <a:ea typeface="Century Gothic"/>
              <a:cs typeface="Century Gothic"/>
              <a:sym typeface="Century Gothic"/>
            </a:endParaRPr>
          </a:p>
          <a:p>
            <a:pPr indent="-361950" lvl="0" marL="457200" rtl="0" algn="l">
              <a:spcBef>
                <a:spcPts val="0"/>
              </a:spcBef>
              <a:spcAft>
                <a:spcPts val="0"/>
              </a:spcAft>
              <a:buSzPts val="2100"/>
              <a:buFont typeface="Century Gothic"/>
              <a:buAutoNum type="arabicPeriod"/>
            </a:pPr>
            <a:r>
              <a:rPr lang="en" sz="2100">
                <a:latin typeface="Century Gothic"/>
                <a:ea typeface="Century Gothic"/>
                <a:cs typeface="Century Gothic"/>
                <a:sym typeface="Century Gothic"/>
              </a:rPr>
              <a:t>How do we measure a drought? </a:t>
            </a:r>
            <a:endParaRPr sz="2100">
              <a:latin typeface="Century Gothic"/>
              <a:ea typeface="Century Gothic"/>
              <a:cs typeface="Century Gothic"/>
              <a:sym typeface="Century Gothic"/>
            </a:endParaRPr>
          </a:p>
          <a:p>
            <a:pPr indent="-361950" lvl="0" marL="457200" rtl="0" algn="l">
              <a:spcBef>
                <a:spcPts val="0"/>
              </a:spcBef>
              <a:spcAft>
                <a:spcPts val="0"/>
              </a:spcAft>
              <a:buSzPts val="2100"/>
              <a:buFont typeface="Century Gothic"/>
              <a:buAutoNum type="arabicPeriod"/>
            </a:pPr>
            <a:r>
              <a:rPr lang="en" sz="2100">
                <a:latin typeface="Century Gothic"/>
                <a:ea typeface="Century Gothic"/>
                <a:cs typeface="Century Gothic"/>
                <a:sym typeface="Century Gothic"/>
              </a:rPr>
              <a:t>How long can a drought last? </a:t>
            </a:r>
            <a:endParaRPr sz="2100">
              <a:latin typeface="Century Gothic"/>
              <a:ea typeface="Century Gothic"/>
              <a:cs typeface="Century Gothic"/>
              <a:sym typeface="Century Gothic"/>
            </a:endParaRPr>
          </a:p>
          <a:p>
            <a:pPr indent="-361950" lvl="0" marL="457200" rtl="0" algn="l">
              <a:spcBef>
                <a:spcPts val="0"/>
              </a:spcBef>
              <a:spcAft>
                <a:spcPts val="0"/>
              </a:spcAft>
              <a:buSzPts val="2100"/>
              <a:buFont typeface="Century Gothic"/>
              <a:buAutoNum type="arabicPeriod"/>
            </a:pPr>
            <a:r>
              <a:rPr lang="en" sz="2100">
                <a:latin typeface="Century Gothic"/>
                <a:ea typeface="Century Gothic"/>
                <a:cs typeface="Century Gothic"/>
                <a:sym typeface="Century Gothic"/>
              </a:rPr>
              <a:t>List two or three factors that </a:t>
            </a:r>
            <a:r>
              <a:rPr lang="en" sz="2100">
                <a:latin typeface="Century Gothic"/>
                <a:ea typeface="Century Gothic"/>
                <a:cs typeface="Century Gothic"/>
                <a:sym typeface="Century Gothic"/>
              </a:rPr>
              <a:t>cause</a:t>
            </a:r>
            <a:r>
              <a:rPr lang="en" sz="2100">
                <a:latin typeface="Century Gothic"/>
                <a:ea typeface="Century Gothic"/>
                <a:cs typeface="Century Gothic"/>
                <a:sym typeface="Century Gothic"/>
              </a:rPr>
              <a:t> droughts. </a:t>
            </a:r>
            <a:endParaRPr sz="1600">
              <a:latin typeface="Lato"/>
              <a:ea typeface="Lato"/>
              <a:cs typeface="Lato"/>
              <a:sym typeface="Lato"/>
            </a:endParaRPr>
          </a:p>
        </p:txBody>
      </p:sp>
      <p:graphicFrame>
        <p:nvGraphicFramePr>
          <p:cNvPr id="135" name="Google Shape;135;p23"/>
          <p:cNvGraphicFramePr/>
          <p:nvPr/>
        </p:nvGraphicFramePr>
        <p:xfrm>
          <a:off x="484075" y="1595100"/>
          <a:ext cx="3000000" cy="3000000"/>
        </p:xfrm>
        <a:graphic>
          <a:graphicData uri="http://schemas.openxmlformats.org/drawingml/2006/table">
            <a:tbl>
              <a:tblPr>
                <a:noFill/>
                <a:tableStyleId>{E07C2729-FA9F-44FE-85A0-51E3DDE43A79}</a:tableStyleId>
              </a:tblPr>
              <a:tblGrid>
                <a:gridCol w="2473450"/>
                <a:gridCol w="5763550"/>
              </a:tblGrid>
              <a:tr h="490250">
                <a:tc>
                  <a:txBody>
                    <a:bodyPr/>
                    <a:lstStyle/>
                    <a:p>
                      <a:pPr indent="0" lvl="0" marL="0" rtl="0" algn="l">
                        <a:spcBef>
                          <a:spcPts val="0"/>
                        </a:spcBef>
                        <a:spcAft>
                          <a:spcPts val="0"/>
                        </a:spcAft>
                        <a:buNone/>
                      </a:pPr>
                      <a:r>
                        <a:rPr b="1" lang="en" sz="1200">
                          <a:latin typeface="Century Gothic"/>
                          <a:ea typeface="Century Gothic"/>
                          <a:cs typeface="Century Gothic"/>
                          <a:sym typeface="Century Gothic"/>
                        </a:rPr>
                        <a:t>Task Manager: </a:t>
                      </a:r>
                      <a:r>
                        <a:rPr lang="en" sz="1200">
                          <a:latin typeface="Century Gothic"/>
                          <a:ea typeface="Century Gothic"/>
                          <a:cs typeface="Century Gothic"/>
                          <a:sym typeface="Century Gothic"/>
                        </a:rPr>
                        <a:t>Keep everyone on topic and on task. </a:t>
                      </a:r>
                      <a:endParaRPr sz="1200">
                        <a:latin typeface="Century Gothic"/>
                        <a:ea typeface="Century Gothic"/>
                        <a:cs typeface="Century Gothic"/>
                        <a:sym typeface="Century Gothic"/>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latin typeface="Century Gothic"/>
                          <a:ea typeface="Century Gothic"/>
                          <a:cs typeface="Century Gothic"/>
                          <a:sym typeface="Century Gothic"/>
                        </a:rPr>
                        <a:t>Recorder:</a:t>
                      </a:r>
                      <a:r>
                        <a:rPr lang="en" sz="1200">
                          <a:latin typeface="Century Gothic"/>
                          <a:ea typeface="Century Gothic"/>
                          <a:cs typeface="Century Gothic"/>
                          <a:sym typeface="Century Gothic"/>
                        </a:rPr>
                        <a:t> Write/sketch responses neatly on the whiteboard</a:t>
                      </a:r>
                      <a:endParaRPr sz="1200">
                        <a:latin typeface="Century Gothic"/>
                        <a:ea typeface="Century Gothic"/>
                        <a:cs typeface="Century Gothic"/>
                        <a:sym typeface="Century Gothic"/>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4CCCC"/>
                    </a:solidFill>
                  </a:tcPr>
                </a:tc>
              </a:tr>
              <a:tr h="544975">
                <a:tc>
                  <a:txBody>
                    <a:bodyPr/>
                    <a:lstStyle/>
                    <a:p>
                      <a:pPr indent="0" lvl="0" marL="0" rtl="0" algn="l">
                        <a:spcBef>
                          <a:spcPts val="0"/>
                        </a:spcBef>
                        <a:spcAft>
                          <a:spcPts val="0"/>
                        </a:spcAft>
                        <a:buNone/>
                      </a:pPr>
                      <a:r>
                        <a:rPr b="1" lang="en" sz="1200">
                          <a:latin typeface="Century Gothic"/>
                          <a:ea typeface="Century Gothic"/>
                          <a:cs typeface="Century Gothic"/>
                          <a:sym typeface="Century Gothic"/>
                        </a:rPr>
                        <a:t>Facilitator: </a:t>
                      </a:r>
                      <a:r>
                        <a:rPr lang="en" sz="1200">
                          <a:latin typeface="Century Gothic"/>
                          <a:ea typeface="Century Gothic"/>
                          <a:cs typeface="Century Gothic"/>
                          <a:sym typeface="Century Gothic"/>
                        </a:rPr>
                        <a:t>Make sure everyone contributes</a:t>
                      </a:r>
                      <a:endParaRPr sz="1200">
                        <a:latin typeface="Century Gothic"/>
                        <a:ea typeface="Century Gothic"/>
                        <a:cs typeface="Century Gothic"/>
                        <a:sym typeface="Century Gothic"/>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latin typeface="Century Gothic"/>
                          <a:ea typeface="Century Gothic"/>
                          <a:cs typeface="Century Gothic"/>
                          <a:sym typeface="Century Gothic"/>
                        </a:rPr>
                        <a:t>Resource Manager:</a:t>
                      </a:r>
                      <a:r>
                        <a:rPr lang="en" sz="1200">
                          <a:latin typeface="Century Gothic"/>
                          <a:ea typeface="Century Gothic"/>
                          <a:cs typeface="Century Gothic"/>
                          <a:sym typeface="Century Gothic"/>
                        </a:rPr>
                        <a:t> collect marker(s), make sure they are used appropriately, return in good order, wipe down boards at then of the class. </a:t>
                      </a:r>
                      <a:endParaRPr sz="1200">
                        <a:latin typeface="Century Gothic"/>
                        <a:ea typeface="Century Gothic"/>
                        <a:cs typeface="Century Gothic"/>
                        <a:sym typeface="Century Gothic"/>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4CCCC"/>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In the Lesson you will: </a:t>
            </a:r>
            <a:endParaRPr/>
          </a:p>
        </p:txBody>
      </p:sp>
      <p:sp>
        <p:nvSpPr>
          <p:cNvPr id="141" name="Google Shape;141;p24"/>
          <p:cNvSpPr txBox="1"/>
          <p:nvPr>
            <p:ph idx="1" type="body"/>
          </p:nvPr>
        </p:nvSpPr>
        <p:spPr>
          <a:xfrm>
            <a:off x="311700" y="1018875"/>
            <a:ext cx="85206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a:p>
            <a:pPr indent="-342900" lvl="0" marL="457200" rtl="0" algn="l">
              <a:spcBef>
                <a:spcPts val="1600"/>
              </a:spcBef>
              <a:spcAft>
                <a:spcPts val="0"/>
              </a:spcAft>
              <a:buClr>
                <a:schemeClr val="accent2"/>
              </a:buClr>
              <a:buSzPts val="1800"/>
              <a:buChar char="❏"/>
            </a:pPr>
            <a:r>
              <a:rPr lang="en">
                <a:solidFill>
                  <a:schemeClr val="accent2"/>
                </a:solidFill>
              </a:rPr>
              <a:t>Explore patterns of drought in the West Region of the United States over time. </a:t>
            </a:r>
            <a:endParaRPr>
              <a:solidFill>
                <a:schemeClr val="accent2"/>
              </a:solidFill>
            </a:endParaRPr>
          </a:p>
          <a:p>
            <a:pPr indent="0" lvl="0" marL="0" rtl="0" algn="l">
              <a:spcBef>
                <a:spcPts val="1600"/>
              </a:spcBef>
              <a:spcAft>
                <a:spcPts val="0"/>
              </a:spcAft>
              <a:buNone/>
            </a:pPr>
            <a:r>
              <a:rPr lang="en">
                <a:solidFill>
                  <a:schemeClr val="accent2"/>
                </a:solidFill>
              </a:rPr>
              <a:t>At the end of the lesson you will be able to:</a:t>
            </a:r>
            <a:endParaRPr i="1">
              <a:solidFill>
                <a:schemeClr val="accent2"/>
              </a:solidFill>
            </a:endParaRPr>
          </a:p>
          <a:p>
            <a:pPr indent="-342900" lvl="0" marL="457200" rtl="0" algn="l">
              <a:spcBef>
                <a:spcPts val="1600"/>
              </a:spcBef>
              <a:spcAft>
                <a:spcPts val="0"/>
              </a:spcAft>
              <a:buClr>
                <a:schemeClr val="accent2"/>
              </a:buClr>
              <a:buSzPts val="1800"/>
              <a:buChar char="➔"/>
            </a:pPr>
            <a:r>
              <a:rPr i="1" lang="en">
                <a:solidFill>
                  <a:schemeClr val="accent2"/>
                </a:solidFill>
              </a:rPr>
              <a:t>Complete an assessment to describe patterns of drought over my lifetime in the West. </a:t>
            </a:r>
            <a:endParaRPr i="1">
              <a:solidFill>
                <a:schemeClr val="accent2"/>
              </a:solidFill>
            </a:endParaRPr>
          </a:p>
          <a:p>
            <a:pPr indent="0" lvl="0" marL="0" rtl="0" algn="l">
              <a:spcBef>
                <a:spcPts val="1600"/>
              </a:spcBef>
              <a:spcAft>
                <a:spcPts val="0"/>
              </a:spcAft>
              <a:buNone/>
            </a:pPr>
            <a:r>
              <a:rPr lang="en" sz="1900">
                <a:solidFill>
                  <a:schemeClr val="accent2"/>
                </a:solidFill>
                <a:highlight>
                  <a:srgbClr val="FFFFFF"/>
                </a:highlight>
              </a:rPr>
              <a:t>ASSESSMENT: I can analyze and interpret data to explain a drought patterns.</a:t>
            </a:r>
            <a:endParaRPr sz="1900">
              <a:solidFill>
                <a:schemeClr val="accent2"/>
              </a:solidFill>
              <a:highlight>
                <a:srgbClr val="FFFFFF"/>
              </a:highlight>
            </a:endParaRPr>
          </a:p>
          <a:p>
            <a:pPr indent="0" lvl="0" marL="0" rtl="0" algn="l">
              <a:spcBef>
                <a:spcPts val="1600"/>
              </a:spcBef>
              <a:spcAft>
                <a:spcPts val="0"/>
              </a:spcAft>
              <a:buNone/>
            </a:pPr>
            <a:r>
              <a:rPr i="1" lang="en">
                <a:solidFill>
                  <a:schemeClr val="accent2"/>
                </a:solidFill>
                <a:highlight>
                  <a:srgbClr val="FFFFFF"/>
                </a:highlight>
              </a:rPr>
              <a:t>Standard: I can analyze and interpret data to explain a </a:t>
            </a:r>
            <a:r>
              <a:rPr i="1" lang="en">
                <a:solidFill>
                  <a:schemeClr val="accent2"/>
                </a:solidFill>
                <a:highlight>
                  <a:srgbClr val="FFFFFF"/>
                </a:highlight>
              </a:rPr>
              <a:t>scientific</a:t>
            </a:r>
            <a:r>
              <a:rPr i="1" lang="en">
                <a:solidFill>
                  <a:schemeClr val="accent2"/>
                </a:solidFill>
                <a:highlight>
                  <a:srgbClr val="FFFFFF"/>
                </a:highlight>
              </a:rPr>
              <a:t> phenomenon. </a:t>
            </a:r>
            <a:endParaRPr i="1">
              <a:solidFill>
                <a:schemeClr val="accent2"/>
              </a:solidFill>
              <a:highlight>
                <a:srgbClr val="FFFFFF"/>
              </a:highlight>
            </a:endParaRPr>
          </a:p>
          <a:p>
            <a:pPr indent="0" lvl="0" marL="457200" rtl="0" algn="l">
              <a:spcBef>
                <a:spcPts val="1600"/>
              </a:spcBef>
              <a:spcAft>
                <a:spcPts val="0"/>
              </a:spcAft>
              <a:buNone/>
            </a:pPr>
            <a:r>
              <a:t/>
            </a:r>
            <a:endParaRPr i="1">
              <a:solidFill>
                <a:schemeClr val="accent2"/>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1000"/>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1000"/>
                                        <p:tgtEl>
                                          <p:spTgt spid="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1000"/>
                                        <p:tgtEl>
                                          <p:spTgt spid="1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Effect filter="fade" transition="in">
                                      <p:cBhvr>
                                        <p:cTn dur="1000"/>
                                        <p:tgtEl>
                                          <p:spTgt spid="1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Effect filter="fade" transition="in">
                                      <p:cBhvr>
                                        <p:cTn dur="1000"/>
                                        <p:tgtEl>
                                          <p:spTgt spid="1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5" st="5"/>
                                            </p:txEl>
                                          </p:spTgt>
                                        </p:tgtEl>
                                        <p:attrNameLst>
                                          <p:attrName>style.visibility</p:attrName>
                                        </p:attrNameLst>
                                      </p:cBhvr>
                                      <p:to>
                                        <p:strVal val="visible"/>
                                      </p:to>
                                    </p:set>
                                    <p:animEffect filter="fade" transition="in">
                                      <p:cBhvr>
                                        <p:cTn dur="1000"/>
                                        <p:tgtEl>
                                          <p:spTgt spid="1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6" st="6"/>
                                            </p:txEl>
                                          </p:spTgt>
                                        </p:tgtEl>
                                        <p:attrNameLst>
                                          <p:attrName>style.visibility</p:attrName>
                                        </p:attrNameLst>
                                      </p:cBhvr>
                                      <p:to>
                                        <p:strVal val="visible"/>
                                      </p:to>
                                    </p:set>
                                    <p:animEffect filter="fade" transition="in">
                                      <p:cBhvr>
                                        <p:cTn dur="1000"/>
                                        <p:tgtEl>
                                          <p:spTgt spid="14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7" st="7"/>
                                            </p:txEl>
                                          </p:spTgt>
                                        </p:tgtEl>
                                        <p:attrNameLst>
                                          <p:attrName>style.visibility</p:attrName>
                                        </p:attrNameLst>
                                      </p:cBhvr>
                                      <p:to>
                                        <p:strVal val="visible"/>
                                      </p:to>
                                    </p:set>
                                    <p:animEffect filter="fade" transition="in">
                                      <p:cBhvr>
                                        <p:cTn dur="1000"/>
                                        <p:tgtEl>
                                          <p:spTgt spid="14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8" st="8"/>
                                            </p:txEl>
                                          </p:spTgt>
                                        </p:tgtEl>
                                        <p:attrNameLst>
                                          <p:attrName>style.visibility</p:attrName>
                                        </p:attrNameLst>
                                      </p:cBhvr>
                                      <p:to>
                                        <p:strVal val="visible"/>
                                      </p:to>
                                    </p:set>
                                    <p:animEffect filter="fade" transition="in">
                                      <p:cBhvr>
                                        <p:cTn dur="1000"/>
                                        <p:tgtEl>
                                          <p:spTgt spid="14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9" st="9"/>
                                            </p:txEl>
                                          </p:spTgt>
                                        </p:tgtEl>
                                        <p:attrNameLst>
                                          <p:attrName>style.visibility</p:attrName>
                                        </p:attrNameLst>
                                      </p:cBhvr>
                                      <p:to>
                                        <p:strVal val="visible"/>
                                      </p:to>
                                    </p:set>
                                    <p:animEffect filter="fade" transition="in">
                                      <p:cBhvr>
                                        <p:cTn dur="1000"/>
                                        <p:tgtEl>
                                          <p:spTgt spid="14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0" st="10"/>
                                            </p:txEl>
                                          </p:spTgt>
                                        </p:tgtEl>
                                        <p:attrNameLst>
                                          <p:attrName>style.visibility</p:attrName>
                                        </p:attrNameLst>
                                      </p:cBhvr>
                                      <p:to>
                                        <p:strVal val="visible"/>
                                      </p:to>
                                    </p:set>
                                    <p:animEffect filter="fade" transition="in">
                                      <p:cBhvr>
                                        <p:cTn dur="1000"/>
                                        <p:tgtEl>
                                          <p:spTgt spid="141">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sz="3000"/>
              <a:t>D</a:t>
            </a:r>
            <a:r>
              <a:rPr lang="en" sz="3000"/>
              <a:t>rought in the Western United States:</a:t>
            </a:r>
            <a:endParaRPr sz="3000"/>
          </a:p>
        </p:txBody>
      </p:sp>
      <p:sp>
        <p:nvSpPr>
          <p:cNvPr id="147" name="Google Shape;147;p25"/>
          <p:cNvSpPr txBox="1"/>
          <p:nvPr/>
        </p:nvSpPr>
        <p:spPr>
          <a:xfrm>
            <a:off x="6426625" y="1195400"/>
            <a:ext cx="2405700" cy="37557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Century Gothic"/>
                <a:ea typeface="Century Gothic"/>
                <a:cs typeface="Century Gothic"/>
                <a:sym typeface="Century Gothic"/>
              </a:rPr>
              <a:t>What ideas to you hear related to </a:t>
            </a:r>
            <a:r>
              <a:rPr b="1" lang="en" sz="1900">
                <a:latin typeface="Century Gothic"/>
                <a:ea typeface="Century Gothic"/>
                <a:cs typeface="Century Gothic"/>
                <a:sym typeface="Century Gothic"/>
              </a:rPr>
              <a:t>pattern</a:t>
            </a:r>
            <a:r>
              <a:rPr lang="en" sz="1900">
                <a:latin typeface="Century Gothic"/>
                <a:ea typeface="Century Gothic"/>
                <a:cs typeface="Century Gothic"/>
                <a:sym typeface="Century Gothic"/>
              </a:rPr>
              <a:t> of drought? </a:t>
            </a:r>
            <a:endParaRPr sz="1900">
              <a:latin typeface="Century Gothic"/>
              <a:ea typeface="Century Gothic"/>
              <a:cs typeface="Century Gothic"/>
              <a:sym typeface="Century Gothic"/>
            </a:endParaRPr>
          </a:p>
          <a:p>
            <a:pPr indent="0" lvl="0" marL="0" rtl="0" algn="l">
              <a:spcBef>
                <a:spcPts val="0"/>
              </a:spcBef>
              <a:spcAft>
                <a:spcPts val="0"/>
              </a:spcAft>
              <a:buNone/>
            </a:pPr>
            <a:r>
              <a:rPr lang="en" sz="1900">
                <a:latin typeface="Century Gothic"/>
                <a:ea typeface="Century Gothic"/>
                <a:cs typeface="Century Gothic"/>
                <a:sym typeface="Century Gothic"/>
              </a:rPr>
              <a:t>What ideas do you hear </a:t>
            </a:r>
            <a:r>
              <a:rPr lang="en" sz="1900">
                <a:latin typeface="Century Gothic"/>
                <a:ea typeface="Century Gothic"/>
                <a:cs typeface="Century Gothic"/>
                <a:sym typeface="Century Gothic"/>
              </a:rPr>
              <a:t>related</a:t>
            </a:r>
            <a:r>
              <a:rPr lang="en" sz="1900">
                <a:latin typeface="Century Gothic"/>
                <a:ea typeface="Century Gothic"/>
                <a:cs typeface="Century Gothic"/>
                <a:sym typeface="Century Gothic"/>
              </a:rPr>
              <a:t> to </a:t>
            </a:r>
            <a:r>
              <a:rPr b="1" lang="en" sz="1900">
                <a:latin typeface="Century Gothic"/>
                <a:ea typeface="Century Gothic"/>
                <a:cs typeface="Century Gothic"/>
                <a:sym typeface="Century Gothic"/>
              </a:rPr>
              <a:t>causes</a:t>
            </a:r>
            <a:r>
              <a:rPr lang="en" sz="1900">
                <a:latin typeface="Century Gothic"/>
                <a:ea typeface="Century Gothic"/>
                <a:cs typeface="Century Gothic"/>
                <a:sym typeface="Century Gothic"/>
              </a:rPr>
              <a:t> of drought?</a:t>
            </a:r>
            <a:endParaRPr sz="1900">
              <a:latin typeface="Century Gothic"/>
              <a:ea typeface="Century Gothic"/>
              <a:cs typeface="Century Gothic"/>
              <a:sym typeface="Century Gothic"/>
            </a:endParaRPr>
          </a:p>
          <a:p>
            <a:pPr indent="0" lvl="0" marL="0" rtl="0" algn="l">
              <a:spcBef>
                <a:spcPts val="0"/>
              </a:spcBef>
              <a:spcAft>
                <a:spcPts val="0"/>
              </a:spcAft>
              <a:buNone/>
            </a:pPr>
            <a:r>
              <a:rPr lang="en" sz="1900">
                <a:latin typeface="Century Gothic"/>
                <a:ea typeface="Century Gothic"/>
                <a:cs typeface="Century Gothic"/>
                <a:sym typeface="Century Gothic"/>
              </a:rPr>
              <a:t>What ideas do you hear related to </a:t>
            </a:r>
            <a:r>
              <a:rPr b="1" lang="en" sz="1900">
                <a:latin typeface="Century Gothic"/>
                <a:ea typeface="Century Gothic"/>
                <a:cs typeface="Century Gothic"/>
                <a:sym typeface="Century Gothic"/>
              </a:rPr>
              <a:t>impact </a:t>
            </a:r>
            <a:r>
              <a:rPr lang="en" sz="1900">
                <a:latin typeface="Century Gothic"/>
                <a:ea typeface="Century Gothic"/>
                <a:cs typeface="Century Gothic"/>
                <a:sym typeface="Century Gothic"/>
              </a:rPr>
              <a:t>of droughts?</a:t>
            </a:r>
            <a:r>
              <a:rPr lang="en" sz="2300">
                <a:latin typeface="Century Gothic"/>
                <a:ea typeface="Century Gothic"/>
                <a:cs typeface="Century Gothic"/>
                <a:sym typeface="Century Gothic"/>
              </a:rPr>
              <a:t> </a:t>
            </a:r>
            <a:r>
              <a:rPr lang="en" sz="2300">
                <a:latin typeface="Century Gothic"/>
                <a:ea typeface="Century Gothic"/>
                <a:cs typeface="Century Gothic"/>
                <a:sym typeface="Century Gothic"/>
              </a:rPr>
              <a:t>  </a:t>
            </a:r>
            <a:endParaRPr sz="2300">
              <a:latin typeface="Century Gothic"/>
              <a:ea typeface="Century Gothic"/>
              <a:cs typeface="Century Gothic"/>
              <a:sym typeface="Century Gothic"/>
            </a:endParaRPr>
          </a:p>
        </p:txBody>
      </p:sp>
      <p:pic>
        <p:nvPicPr>
          <p:cNvPr id="148" name="Google Shape;148;p25">
            <a:hlinkClick r:id="rId3"/>
          </p:cNvPr>
          <p:cNvPicPr preferRelativeResize="0"/>
          <p:nvPr/>
        </p:nvPicPr>
        <p:blipFill>
          <a:blip r:embed="rId4">
            <a:alphaModFix/>
          </a:blip>
          <a:stretch>
            <a:fillRect/>
          </a:stretch>
        </p:blipFill>
        <p:spPr>
          <a:xfrm>
            <a:off x="525250" y="1178050"/>
            <a:ext cx="5748977" cy="32394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How we monitor drought to show patterns?</a:t>
            </a:r>
            <a:endParaRPr/>
          </a:p>
        </p:txBody>
      </p:sp>
      <p:sp>
        <p:nvSpPr>
          <p:cNvPr id="154" name="Google Shape;154;p26"/>
          <p:cNvSpPr txBox="1"/>
          <p:nvPr/>
        </p:nvSpPr>
        <p:spPr>
          <a:xfrm>
            <a:off x="6667900" y="1195400"/>
            <a:ext cx="2015400" cy="19548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Century Gothic"/>
                <a:ea typeface="Century Gothic"/>
                <a:cs typeface="Century Gothic"/>
                <a:sym typeface="Century Gothic"/>
              </a:rPr>
              <a:t>What data can we use to describe patterns of drought? </a:t>
            </a:r>
            <a:r>
              <a:rPr lang="en" sz="2300">
                <a:latin typeface="Century Gothic"/>
                <a:ea typeface="Century Gothic"/>
                <a:cs typeface="Century Gothic"/>
                <a:sym typeface="Century Gothic"/>
              </a:rPr>
              <a:t>  </a:t>
            </a:r>
            <a:endParaRPr sz="2300">
              <a:latin typeface="Century Gothic"/>
              <a:ea typeface="Century Gothic"/>
              <a:cs typeface="Century Gothic"/>
              <a:sym typeface="Century Gothic"/>
            </a:endParaRPr>
          </a:p>
        </p:txBody>
      </p:sp>
      <p:pic>
        <p:nvPicPr>
          <p:cNvPr id="155" name="Google Shape;155;p26">
            <a:hlinkClick r:id="rId3"/>
          </p:cNvPr>
          <p:cNvPicPr preferRelativeResize="0"/>
          <p:nvPr/>
        </p:nvPicPr>
        <p:blipFill>
          <a:blip r:embed="rId4">
            <a:alphaModFix/>
          </a:blip>
          <a:stretch>
            <a:fillRect/>
          </a:stretch>
        </p:blipFill>
        <p:spPr>
          <a:xfrm>
            <a:off x="152400" y="1170125"/>
            <a:ext cx="6379978" cy="38209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Analyzing the</a:t>
            </a:r>
            <a:r>
              <a:rPr lang="en"/>
              <a:t> drought patterns?</a:t>
            </a:r>
            <a:endParaRPr/>
          </a:p>
        </p:txBody>
      </p:sp>
      <p:sp>
        <p:nvSpPr>
          <p:cNvPr id="161" name="Google Shape;161;p27"/>
          <p:cNvSpPr txBox="1"/>
          <p:nvPr/>
        </p:nvSpPr>
        <p:spPr>
          <a:xfrm>
            <a:off x="6667900" y="1195400"/>
            <a:ext cx="2015400" cy="36171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Century Gothic"/>
                <a:ea typeface="Century Gothic"/>
                <a:cs typeface="Century Gothic"/>
                <a:sym typeface="Century Gothic"/>
              </a:rPr>
              <a:t>We will use the Comparison Slider on the US Drought Monitor map to compare different time periods of drought pattern. Let’s practice. </a:t>
            </a:r>
            <a:r>
              <a:rPr lang="en" sz="2300">
                <a:latin typeface="Century Gothic"/>
                <a:ea typeface="Century Gothic"/>
                <a:cs typeface="Century Gothic"/>
                <a:sym typeface="Century Gothic"/>
              </a:rPr>
              <a:t>  </a:t>
            </a:r>
            <a:endParaRPr sz="2300">
              <a:latin typeface="Century Gothic"/>
              <a:ea typeface="Century Gothic"/>
              <a:cs typeface="Century Gothic"/>
              <a:sym typeface="Century Gothic"/>
            </a:endParaRPr>
          </a:p>
        </p:txBody>
      </p:sp>
      <p:pic>
        <p:nvPicPr>
          <p:cNvPr id="162" name="Google Shape;162;p27"/>
          <p:cNvPicPr preferRelativeResize="0"/>
          <p:nvPr/>
        </p:nvPicPr>
        <p:blipFill>
          <a:blip r:embed="rId3">
            <a:alphaModFix/>
          </a:blip>
          <a:stretch>
            <a:fillRect/>
          </a:stretch>
        </p:blipFill>
        <p:spPr>
          <a:xfrm>
            <a:off x="152400" y="1170125"/>
            <a:ext cx="6363100" cy="25415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66" name="Shape 166"/>
        <p:cNvGrpSpPr/>
        <p:nvPr/>
      </p:nvGrpSpPr>
      <p:grpSpPr>
        <a:xfrm>
          <a:off x="0" y="0"/>
          <a:ext cx="0" cy="0"/>
          <a:chOff x="0" y="0"/>
          <a:chExt cx="0" cy="0"/>
        </a:xfrm>
      </p:grpSpPr>
      <p:sp>
        <p:nvSpPr>
          <p:cNvPr id="167" name="Google Shape;167;p28"/>
          <p:cNvSpPr txBox="1"/>
          <p:nvPr>
            <p:ph type="title"/>
          </p:nvPr>
        </p:nvSpPr>
        <p:spPr>
          <a:xfrm>
            <a:off x="152400" y="236275"/>
            <a:ext cx="86799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sz="3100"/>
              <a:t>Assessment: Data Analysis and Interpretation </a:t>
            </a:r>
            <a:endParaRPr sz="3100"/>
          </a:p>
        </p:txBody>
      </p:sp>
      <p:sp>
        <p:nvSpPr>
          <p:cNvPr id="168" name="Google Shape;168;p28"/>
          <p:cNvSpPr txBox="1"/>
          <p:nvPr/>
        </p:nvSpPr>
        <p:spPr>
          <a:xfrm>
            <a:off x="3856800" y="2695550"/>
            <a:ext cx="4975500" cy="10467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entury Gothic"/>
                <a:ea typeface="Century Gothic"/>
                <a:cs typeface="Century Gothic"/>
                <a:sym typeface="Century Gothic"/>
              </a:rPr>
              <a:t>Step 1:</a:t>
            </a:r>
            <a:r>
              <a:rPr lang="en">
                <a:latin typeface="Century Gothic"/>
                <a:ea typeface="Century Gothic"/>
                <a:cs typeface="Century Gothic"/>
                <a:sym typeface="Century Gothic"/>
              </a:rPr>
              <a:t> Use the Drought Monitor Map website to complete the table. Use the Checklist to make sure you are meeting the PROFICIENCY requirements for this assessment. </a:t>
            </a:r>
            <a:endParaRPr>
              <a:latin typeface="Century Gothic"/>
              <a:ea typeface="Century Gothic"/>
              <a:cs typeface="Century Gothic"/>
              <a:sym typeface="Century Gothic"/>
            </a:endParaRPr>
          </a:p>
        </p:txBody>
      </p:sp>
      <p:pic>
        <p:nvPicPr>
          <p:cNvPr id="169" name="Google Shape;169;p28">
            <a:hlinkClick r:id="rId3"/>
          </p:cNvPr>
          <p:cNvPicPr preferRelativeResize="0"/>
          <p:nvPr/>
        </p:nvPicPr>
        <p:blipFill>
          <a:blip r:embed="rId4">
            <a:alphaModFix/>
          </a:blip>
          <a:stretch>
            <a:fillRect/>
          </a:stretch>
        </p:blipFill>
        <p:spPr>
          <a:xfrm>
            <a:off x="362350" y="2412100"/>
            <a:ext cx="2505248" cy="2568500"/>
          </a:xfrm>
          <a:prstGeom prst="rect">
            <a:avLst/>
          </a:prstGeom>
          <a:noFill/>
          <a:ln>
            <a:noFill/>
          </a:ln>
        </p:spPr>
      </p:pic>
      <p:pic>
        <p:nvPicPr>
          <p:cNvPr id="170" name="Google Shape;170;p28"/>
          <p:cNvPicPr preferRelativeResize="0"/>
          <p:nvPr/>
        </p:nvPicPr>
        <p:blipFill>
          <a:blip r:embed="rId5">
            <a:alphaModFix/>
          </a:blip>
          <a:stretch>
            <a:fillRect/>
          </a:stretch>
        </p:blipFill>
        <p:spPr>
          <a:xfrm>
            <a:off x="362350" y="970974"/>
            <a:ext cx="7942277" cy="1351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74" name="Shape 174"/>
        <p:cNvGrpSpPr/>
        <p:nvPr/>
      </p:nvGrpSpPr>
      <p:grpSpPr>
        <a:xfrm>
          <a:off x="0" y="0"/>
          <a:ext cx="0" cy="0"/>
          <a:chOff x="0" y="0"/>
          <a:chExt cx="0" cy="0"/>
        </a:xfrm>
      </p:grpSpPr>
      <p:sp>
        <p:nvSpPr>
          <p:cNvPr id="175" name="Google Shape;175;p29"/>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Assessment: Creating the MAPS: </a:t>
            </a:r>
            <a:endParaRPr/>
          </a:p>
        </p:txBody>
      </p:sp>
      <p:sp>
        <p:nvSpPr>
          <p:cNvPr id="176" name="Google Shape;176;p29"/>
          <p:cNvSpPr txBox="1"/>
          <p:nvPr/>
        </p:nvSpPr>
        <p:spPr>
          <a:xfrm>
            <a:off x="311775" y="1085725"/>
            <a:ext cx="8520600" cy="38790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Century Gothic"/>
                <a:ea typeface="Century Gothic"/>
                <a:cs typeface="Century Gothic"/>
                <a:sym typeface="Century Gothic"/>
              </a:rPr>
              <a:t>Step 2: </a:t>
            </a:r>
            <a:r>
              <a:rPr lang="en" sz="1500">
                <a:latin typeface="Century Gothic"/>
                <a:ea typeface="Century Gothic"/>
                <a:cs typeface="Century Gothic"/>
                <a:sym typeface="Century Gothic"/>
              </a:rPr>
              <a:t>You will use the drought monitor </a:t>
            </a:r>
            <a:r>
              <a:rPr lang="en" sz="1500">
                <a:latin typeface="Century Gothic"/>
                <a:ea typeface="Century Gothic"/>
                <a:cs typeface="Century Gothic"/>
                <a:sym typeface="Century Gothic"/>
              </a:rPr>
              <a:t>Comparison</a:t>
            </a:r>
            <a:r>
              <a:rPr lang="en" sz="1500">
                <a:latin typeface="Century Gothic"/>
                <a:ea typeface="Century Gothic"/>
                <a:cs typeface="Century Gothic"/>
                <a:sym typeface="Century Gothic"/>
              </a:rPr>
              <a:t> Slider on GC to describe the patterns of drought over your lifetime. You will look at TWO different snapshots of time as follows: </a:t>
            </a:r>
            <a:endParaRPr sz="1500">
              <a:latin typeface="Century Gothic"/>
              <a:ea typeface="Century Gothic"/>
              <a:cs typeface="Century Gothic"/>
              <a:sym typeface="Century Gothic"/>
            </a:endParaRPr>
          </a:p>
          <a:p>
            <a:pPr indent="457200" lvl="0" marL="0" rtl="0" algn="l">
              <a:spcBef>
                <a:spcPts val="0"/>
              </a:spcBef>
              <a:spcAft>
                <a:spcPts val="0"/>
              </a:spcAft>
              <a:buNone/>
            </a:pPr>
            <a:r>
              <a:rPr b="1" lang="en" sz="1500">
                <a:latin typeface="Century Gothic"/>
                <a:ea typeface="Century Gothic"/>
                <a:cs typeface="Century Gothic"/>
                <a:sym typeface="Century Gothic"/>
              </a:rPr>
              <a:t>Map A: Drought Patterns in The West on the Day I was Born </a:t>
            </a:r>
            <a:r>
              <a:rPr lang="en" sz="1500">
                <a:latin typeface="Century Gothic"/>
                <a:ea typeface="Century Gothic"/>
                <a:cs typeface="Century Gothic"/>
                <a:sym typeface="Century Gothic"/>
              </a:rPr>
              <a:t>(or closest date available on the data set). </a:t>
            </a:r>
            <a:endParaRPr sz="1500">
              <a:latin typeface="Century Gothic"/>
              <a:ea typeface="Century Gothic"/>
              <a:cs typeface="Century Gothic"/>
              <a:sym typeface="Century Gothic"/>
            </a:endParaRPr>
          </a:p>
          <a:p>
            <a:pPr indent="457200" lvl="0" marL="0" rtl="0" algn="l">
              <a:spcBef>
                <a:spcPts val="0"/>
              </a:spcBef>
              <a:spcAft>
                <a:spcPts val="0"/>
              </a:spcAft>
              <a:buNone/>
            </a:pPr>
            <a:r>
              <a:rPr b="1" lang="en" sz="1500">
                <a:latin typeface="Century Gothic"/>
                <a:ea typeface="Century Gothic"/>
                <a:cs typeface="Century Gothic"/>
                <a:sym typeface="Century Gothic"/>
              </a:rPr>
              <a:t>Map B: Drought Patterns in The West on My Last Birthday </a:t>
            </a:r>
            <a:r>
              <a:rPr lang="en" sz="1500">
                <a:latin typeface="Century Gothic"/>
                <a:ea typeface="Century Gothic"/>
                <a:cs typeface="Century Gothic"/>
                <a:sym typeface="Century Gothic"/>
              </a:rPr>
              <a:t>(or closest date available on the data set). </a:t>
            </a:r>
            <a:r>
              <a:rPr b="1" lang="en" sz="1500">
                <a:latin typeface="Century Gothic"/>
                <a:ea typeface="Century Gothic"/>
                <a:cs typeface="Century Gothic"/>
                <a:sym typeface="Century Gothic"/>
              </a:rPr>
              <a:t>Or the date of your birthday in 2021</a:t>
            </a:r>
            <a:r>
              <a:rPr lang="en" sz="1500">
                <a:latin typeface="Century Gothic"/>
                <a:ea typeface="Century Gothic"/>
                <a:cs typeface="Century Gothic"/>
                <a:sym typeface="Century Gothic"/>
              </a:rPr>
              <a:t> when the West </a:t>
            </a:r>
            <a:r>
              <a:rPr lang="en" sz="1500">
                <a:latin typeface="Century Gothic"/>
                <a:ea typeface="Century Gothic"/>
                <a:cs typeface="Century Gothic"/>
                <a:sym typeface="Century Gothic"/>
              </a:rPr>
              <a:t>experiences</a:t>
            </a:r>
            <a:r>
              <a:rPr lang="en" sz="1500">
                <a:latin typeface="Century Gothic"/>
                <a:ea typeface="Century Gothic"/>
                <a:cs typeface="Century Gothic"/>
                <a:sym typeface="Century Gothic"/>
              </a:rPr>
              <a:t> worst drought. </a:t>
            </a:r>
            <a:endParaRPr sz="1500">
              <a:latin typeface="Century Gothic"/>
              <a:ea typeface="Century Gothic"/>
              <a:cs typeface="Century Gothic"/>
              <a:sym typeface="Century Gothic"/>
            </a:endParaRPr>
          </a:p>
          <a:p>
            <a:pPr indent="0" lvl="0" marL="0" rtl="0" algn="l">
              <a:spcBef>
                <a:spcPts val="0"/>
              </a:spcBef>
              <a:spcAft>
                <a:spcPts val="0"/>
              </a:spcAft>
              <a:buNone/>
            </a:pPr>
            <a:r>
              <a:t/>
            </a:r>
            <a:endParaRPr sz="1500">
              <a:latin typeface="Century Gothic"/>
              <a:ea typeface="Century Gothic"/>
              <a:cs typeface="Century Gothic"/>
              <a:sym typeface="Century Gothic"/>
            </a:endParaRPr>
          </a:p>
          <a:p>
            <a:pPr indent="0" lvl="0" marL="0" rtl="0" algn="l">
              <a:spcBef>
                <a:spcPts val="0"/>
              </a:spcBef>
              <a:spcAft>
                <a:spcPts val="0"/>
              </a:spcAft>
              <a:buNone/>
            </a:pPr>
            <a:r>
              <a:rPr lang="en" sz="1500">
                <a:latin typeface="Century Gothic"/>
                <a:ea typeface="Century Gothic"/>
                <a:cs typeface="Century Gothic"/>
                <a:sym typeface="Century Gothic"/>
              </a:rPr>
              <a:t>You will create 2 maps showing the drought data as color categories of drought. Each map will show the pattern of drought in The West for each of the four dates (day, month and year).  </a:t>
            </a:r>
            <a:endParaRPr sz="1500">
              <a:latin typeface="Century Gothic"/>
              <a:ea typeface="Century Gothic"/>
              <a:cs typeface="Century Gothic"/>
              <a:sym typeface="Century Gothic"/>
            </a:endParaRPr>
          </a:p>
          <a:p>
            <a:pPr indent="0" lvl="0" marL="0" rtl="0" algn="l">
              <a:spcBef>
                <a:spcPts val="0"/>
              </a:spcBef>
              <a:spcAft>
                <a:spcPts val="0"/>
              </a:spcAft>
              <a:buNone/>
            </a:pPr>
            <a:r>
              <a:rPr lang="en" sz="1500">
                <a:latin typeface="Century Gothic"/>
                <a:ea typeface="Century Gothic"/>
                <a:cs typeface="Century Gothic"/>
                <a:sym typeface="Century Gothic"/>
              </a:rPr>
              <a:t>You will use a map template to recreate the patterns of drought with colors. Create a key. Remember to title each map. Use </a:t>
            </a:r>
            <a:r>
              <a:rPr lang="en" sz="1500">
                <a:latin typeface="Century Gothic"/>
                <a:ea typeface="Century Gothic"/>
                <a:cs typeface="Century Gothic"/>
                <a:sym typeface="Century Gothic"/>
              </a:rPr>
              <a:t>the checklist to meet PROFICIENCY. </a:t>
            </a:r>
            <a:endParaRPr sz="1500">
              <a:latin typeface="Century Gothic"/>
              <a:ea typeface="Century Gothic"/>
              <a:cs typeface="Century Gothic"/>
              <a:sym typeface="Century Gothic"/>
            </a:endParaRPr>
          </a:p>
          <a:p>
            <a:pPr indent="0" lvl="0" marL="0" rtl="0" algn="l">
              <a:spcBef>
                <a:spcPts val="0"/>
              </a:spcBef>
              <a:spcAft>
                <a:spcPts val="0"/>
              </a:spcAft>
              <a:buNone/>
            </a:pPr>
            <a:r>
              <a:t/>
            </a:r>
            <a:endParaRPr sz="1500">
              <a:latin typeface="Century Gothic"/>
              <a:ea typeface="Century Gothic"/>
              <a:cs typeface="Century Gothic"/>
              <a:sym typeface="Century Gothic"/>
            </a:endParaRPr>
          </a:p>
          <a:p>
            <a:pPr indent="0" lvl="0" marL="0" rtl="0" algn="l">
              <a:spcBef>
                <a:spcPts val="0"/>
              </a:spcBef>
              <a:spcAft>
                <a:spcPts val="0"/>
              </a:spcAft>
              <a:buNone/>
            </a:pPr>
            <a:r>
              <a:rPr lang="en" sz="1500">
                <a:latin typeface="Century Gothic"/>
                <a:ea typeface="Century Gothic"/>
                <a:cs typeface="Century Gothic"/>
                <a:sym typeface="Century Gothic"/>
              </a:rPr>
              <a:t>You will complete the </a:t>
            </a:r>
            <a:r>
              <a:rPr b="1" lang="en">
                <a:latin typeface="Century Gothic"/>
                <a:ea typeface="Century Gothic"/>
                <a:cs typeface="Century Gothic"/>
                <a:sym typeface="Century Gothic"/>
              </a:rPr>
              <a:t>Data Analysis Assessment: Part 2. Drought Patterns in The West</a:t>
            </a:r>
            <a:r>
              <a:rPr lang="en" sz="1500">
                <a:latin typeface="Century Gothic"/>
                <a:ea typeface="Century Gothic"/>
                <a:cs typeface="Century Gothic"/>
                <a:sym typeface="Century Gothic"/>
              </a:rPr>
              <a:t> using the checklist to meet PROFICIENCY. </a:t>
            </a:r>
            <a:endParaRPr sz="15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10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1000"/>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1000"/>
                                        <p:tgtEl>
                                          <p:spTgt spid="1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1000"/>
                                        <p:tgtEl>
                                          <p:spTgt spid="1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Effect filter="fade" transition="in">
                                      <p:cBhvr>
                                        <p:cTn dur="1000"/>
                                        <p:tgtEl>
                                          <p:spTgt spid="1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animEffect filter="fade" transition="in">
                                      <p:cBhvr>
                                        <p:cTn dur="1000"/>
                                        <p:tgtEl>
                                          <p:spTgt spid="1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6" st="6"/>
                                            </p:txEl>
                                          </p:spTgt>
                                        </p:tgtEl>
                                        <p:attrNameLst>
                                          <p:attrName>style.visibility</p:attrName>
                                        </p:attrNameLst>
                                      </p:cBhvr>
                                      <p:to>
                                        <p:strVal val="visible"/>
                                      </p:to>
                                    </p:set>
                                    <p:animEffect filter="fade" transition="in">
                                      <p:cBhvr>
                                        <p:cTn dur="1000"/>
                                        <p:tgtEl>
                                          <p:spTgt spid="17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7" st="7"/>
                                            </p:txEl>
                                          </p:spTgt>
                                        </p:tgtEl>
                                        <p:attrNameLst>
                                          <p:attrName>style.visibility</p:attrName>
                                        </p:attrNameLst>
                                      </p:cBhvr>
                                      <p:to>
                                        <p:strVal val="visible"/>
                                      </p:to>
                                    </p:set>
                                    <p:animEffect filter="fade" transition="in">
                                      <p:cBhvr>
                                        <p:cTn dur="1000"/>
                                        <p:tgtEl>
                                          <p:spTgt spid="17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80" name="Shape 180"/>
        <p:cNvGrpSpPr/>
        <p:nvPr/>
      </p:nvGrpSpPr>
      <p:grpSpPr>
        <a:xfrm>
          <a:off x="0" y="0"/>
          <a:ext cx="0" cy="0"/>
          <a:chOff x="0" y="0"/>
          <a:chExt cx="0" cy="0"/>
        </a:xfrm>
      </p:grpSpPr>
      <p:sp>
        <p:nvSpPr>
          <p:cNvPr id="181" name="Google Shape;181;p30"/>
          <p:cNvSpPr txBox="1"/>
          <p:nvPr>
            <p:ph type="title"/>
          </p:nvPr>
        </p:nvSpPr>
        <p:spPr>
          <a:xfrm>
            <a:off x="238225" y="998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Know the States:</a:t>
            </a:r>
            <a:endParaRPr/>
          </a:p>
        </p:txBody>
      </p:sp>
      <p:sp>
        <p:nvSpPr>
          <p:cNvPr id="182" name="Google Shape;182;p30"/>
          <p:cNvSpPr txBox="1"/>
          <p:nvPr/>
        </p:nvSpPr>
        <p:spPr>
          <a:xfrm>
            <a:off x="238225" y="833775"/>
            <a:ext cx="8520600" cy="8772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Century Gothic"/>
                <a:ea typeface="Century Gothic"/>
                <a:cs typeface="Century Gothic"/>
                <a:sym typeface="Century Gothic"/>
              </a:rPr>
              <a:t>Step 2: </a:t>
            </a:r>
            <a:r>
              <a:rPr lang="en" sz="1500">
                <a:latin typeface="Century Gothic"/>
                <a:ea typeface="Century Gothic"/>
                <a:cs typeface="Century Gothic"/>
                <a:sym typeface="Century Gothic"/>
              </a:rPr>
              <a:t>Color code</a:t>
            </a:r>
            <a:r>
              <a:rPr lang="en" sz="1500">
                <a:latin typeface="Century Gothic"/>
                <a:ea typeface="Century Gothic"/>
                <a:cs typeface="Century Gothic"/>
                <a:sym typeface="Century Gothic"/>
              </a:rPr>
              <a:t> each State in the Western Region on both maps for the day you were born and the day of your last birthday. This is about a 12-13 year difference. We are not looking at Alaska and Hawaii </a:t>
            </a:r>
            <a:endParaRPr sz="1500">
              <a:latin typeface="Century Gothic"/>
              <a:ea typeface="Century Gothic"/>
              <a:cs typeface="Century Gothic"/>
              <a:sym typeface="Century Gothic"/>
            </a:endParaRPr>
          </a:p>
        </p:txBody>
      </p:sp>
      <p:pic>
        <p:nvPicPr>
          <p:cNvPr id="183" name="Google Shape;183;p30"/>
          <p:cNvPicPr preferRelativeResize="0"/>
          <p:nvPr/>
        </p:nvPicPr>
        <p:blipFill>
          <a:blip r:embed="rId3">
            <a:alphaModFix/>
          </a:blip>
          <a:stretch>
            <a:fillRect/>
          </a:stretch>
        </p:blipFill>
        <p:spPr>
          <a:xfrm>
            <a:off x="3521900" y="1506250"/>
            <a:ext cx="3325867" cy="3337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1000"/>
                                        <p:tgtEl>
                                          <p:spTgt spid="18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87" name="Shape 187"/>
        <p:cNvGrpSpPr/>
        <p:nvPr/>
      </p:nvGrpSpPr>
      <p:grpSpPr>
        <a:xfrm>
          <a:off x="0" y="0"/>
          <a:ext cx="0" cy="0"/>
          <a:chOff x="0" y="0"/>
          <a:chExt cx="0" cy="0"/>
        </a:xfrm>
      </p:grpSpPr>
      <p:sp>
        <p:nvSpPr>
          <p:cNvPr id="188" name="Google Shape;188;p31"/>
          <p:cNvSpPr txBox="1"/>
          <p:nvPr>
            <p:ph type="title"/>
          </p:nvPr>
        </p:nvSpPr>
        <p:spPr>
          <a:xfrm>
            <a:off x="311700" y="152300"/>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Assessment: Analysis Questions </a:t>
            </a:r>
            <a:endParaRPr/>
          </a:p>
        </p:txBody>
      </p:sp>
      <p:sp>
        <p:nvSpPr>
          <p:cNvPr id="189" name="Google Shape;189;p31"/>
          <p:cNvSpPr txBox="1"/>
          <p:nvPr/>
        </p:nvSpPr>
        <p:spPr>
          <a:xfrm>
            <a:off x="311700" y="844300"/>
            <a:ext cx="8520600" cy="6465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Century Gothic"/>
                <a:ea typeface="Century Gothic"/>
                <a:cs typeface="Century Gothic"/>
                <a:sym typeface="Century Gothic"/>
              </a:rPr>
              <a:t>Step 3: </a:t>
            </a:r>
            <a:r>
              <a:rPr lang="en" sz="1500">
                <a:latin typeface="Century Gothic"/>
                <a:ea typeface="Century Gothic"/>
                <a:cs typeface="Century Gothic"/>
                <a:sym typeface="Century Gothic"/>
              </a:rPr>
              <a:t>Complete the Analysis Questions in your Assessment package. Use</a:t>
            </a:r>
            <a:r>
              <a:rPr lang="en" sz="1500">
                <a:latin typeface="Century Gothic"/>
                <a:ea typeface="Century Gothic"/>
                <a:cs typeface="Century Gothic"/>
                <a:sym typeface="Century Gothic"/>
              </a:rPr>
              <a:t> the checklist to meet PROFICIENCY. </a:t>
            </a:r>
            <a:r>
              <a:rPr b="1" lang="en" sz="1100">
                <a:solidFill>
                  <a:srgbClr val="FF0000"/>
                </a:solidFill>
                <a:highlight>
                  <a:schemeClr val="dk1"/>
                </a:highlight>
                <a:latin typeface="Century Gothic"/>
                <a:ea typeface="Century Gothic"/>
                <a:cs typeface="Century Gothic"/>
                <a:sym typeface="Century Gothic"/>
              </a:rPr>
              <a:t>How have the patterns of drought </a:t>
            </a:r>
            <a:r>
              <a:rPr b="1" lang="en" sz="1100">
                <a:solidFill>
                  <a:srgbClr val="FF0000"/>
                </a:solidFill>
                <a:highlight>
                  <a:schemeClr val="dk1"/>
                </a:highlight>
                <a:latin typeface="Century Gothic"/>
                <a:ea typeface="Century Gothic"/>
                <a:cs typeface="Century Gothic"/>
                <a:sym typeface="Century Gothic"/>
              </a:rPr>
              <a:t>changed from the day you were born to your last birthday? </a:t>
            </a:r>
            <a:endParaRPr b="1" sz="1100">
              <a:solidFill>
                <a:srgbClr val="FF0000"/>
              </a:solidFill>
              <a:highlight>
                <a:schemeClr val="dk1"/>
              </a:highlight>
              <a:latin typeface="Century Gothic"/>
              <a:ea typeface="Century Gothic"/>
              <a:cs typeface="Century Gothic"/>
              <a:sym typeface="Century Gothic"/>
            </a:endParaRPr>
          </a:p>
        </p:txBody>
      </p:sp>
      <p:sp>
        <p:nvSpPr>
          <p:cNvPr id="190" name="Google Shape;190;p31"/>
          <p:cNvSpPr txBox="1"/>
          <p:nvPr/>
        </p:nvSpPr>
        <p:spPr>
          <a:xfrm>
            <a:off x="126000" y="1537800"/>
            <a:ext cx="88278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Q1: When I was born, </a:t>
            </a:r>
            <a:r>
              <a:rPr b="1" i="1" lang="en">
                <a:latin typeface="Lato"/>
                <a:ea typeface="Lato"/>
                <a:cs typeface="Lato"/>
                <a:sym typeface="Lato"/>
              </a:rPr>
              <a:t>add date</a:t>
            </a:r>
            <a:r>
              <a:rPr b="1" lang="en">
                <a:latin typeface="Lato"/>
                <a:ea typeface="Lato"/>
                <a:cs typeface="Lato"/>
                <a:sym typeface="Lato"/>
              </a:rPr>
              <a:t> the drought pattern showed</a:t>
            </a:r>
            <a:r>
              <a:rPr lang="en">
                <a:latin typeface="Lato"/>
                <a:ea typeface="Lato"/>
                <a:cs typeface="Lato"/>
                <a:sym typeface="Lato"/>
              </a:rPr>
              <a:t>….</a:t>
            </a:r>
            <a:endParaRPr>
              <a:latin typeface="Lato"/>
              <a:ea typeface="Lato"/>
              <a:cs typeface="Lato"/>
              <a:sym typeface="Lato"/>
            </a:endParaRPr>
          </a:p>
          <a:p>
            <a:pPr indent="-317500" lvl="0" marL="457200" rtl="0" algn="l">
              <a:spcBef>
                <a:spcPts val="0"/>
              </a:spcBef>
              <a:spcAft>
                <a:spcPts val="0"/>
              </a:spcAft>
              <a:buSzPts val="1400"/>
              <a:buFont typeface="Lato"/>
              <a:buChar char="-"/>
            </a:pPr>
            <a:r>
              <a:rPr b="1" lang="en">
                <a:latin typeface="Lato"/>
                <a:ea typeface="Lato"/>
                <a:cs typeface="Lato"/>
                <a:sym typeface="Lato"/>
              </a:rPr>
              <a:t>Describe areas where there was no drought</a:t>
            </a:r>
            <a:r>
              <a:rPr lang="en">
                <a:latin typeface="Lato"/>
                <a:ea typeface="Lato"/>
                <a:cs typeface="Lato"/>
                <a:sym typeface="Lato"/>
              </a:rPr>
              <a:t>. For example: </a:t>
            </a:r>
            <a:r>
              <a:rPr i="1" lang="en">
                <a:latin typeface="Lato"/>
                <a:ea typeface="Lato"/>
                <a:cs typeface="Lato"/>
                <a:sym typeface="Lato"/>
              </a:rPr>
              <a:t>In Montana, Idaho, and Wyoming and most of Colorado there was no drought in May 2010. </a:t>
            </a:r>
            <a:endParaRPr i="1">
              <a:latin typeface="Lato"/>
              <a:ea typeface="Lato"/>
              <a:cs typeface="Lato"/>
              <a:sym typeface="Lato"/>
            </a:endParaRPr>
          </a:p>
          <a:p>
            <a:pPr indent="-317500" lvl="0" marL="457200" rtl="0" algn="l">
              <a:spcBef>
                <a:spcPts val="0"/>
              </a:spcBef>
              <a:spcAft>
                <a:spcPts val="0"/>
              </a:spcAft>
              <a:buSzPts val="1400"/>
              <a:buFont typeface="Lato"/>
              <a:buChar char="-"/>
            </a:pPr>
            <a:r>
              <a:rPr b="1" lang="en">
                <a:latin typeface="Lato"/>
                <a:ea typeface="Lato"/>
                <a:cs typeface="Lato"/>
                <a:sym typeface="Lato"/>
              </a:rPr>
              <a:t>Describe areas that were were </a:t>
            </a:r>
            <a:r>
              <a:rPr b="1" lang="en">
                <a:latin typeface="Lato"/>
                <a:ea typeface="Lato"/>
                <a:cs typeface="Lato"/>
                <a:sym typeface="Lato"/>
              </a:rPr>
              <a:t>abnormally dry</a:t>
            </a:r>
            <a:r>
              <a:rPr b="1" lang="en">
                <a:latin typeface="Lato"/>
                <a:ea typeface="Lato"/>
                <a:cs typeface="Lato"/>
                <a:sym typeface="Lato"/>
              </a:rPr>
              <a:t>.</a:t>
            </a:r>
            <a:r>
              <a:rPr lang="en">
                <a:latin typeface="Lato"/>
                <a:ea typeface="Lato"/>
                <a:cs typeface="Lato"/>
                <a:sym typeface="Lato"/>
              </a:rPr>
              <a:t> For example: </a:t>
            </a:r>
            <a:r>
              <a:rPr i="1" lang="en">
                <a:latin typeface="Lato"/>
                <a:ea typeface="Lato"/>
                <a:cs typeface="Lato"/>
                <a:sym typeface="Lato"/>
              </a:rPr>
              <a:t>Part of central California and southern Oregon experienced </a:t>
            </a:r>
            <a:r>
              <a:rPr i="1" lang="en">
                <a:latin typeface="Lato"/>
                <a:ea typeface="Lato"/>
                <a:cs typeface="Lato"/>
                <a:sym typeface="Lato"/>
              </a:rPr>
              <a:t>abnormally</a:t>
            </a:r>
            <a:r>
              <a:rPr i="1" lang="en">
                <a:latin typeface="Lato"/>
                <a:ea typeface="Lato"/>
                <a:cs typeface="Lato"/>
                <a:sym typeface="Lato"/>
              </a:rPr>
              <a:t> dry conditions. </a:t>
            </a:r>
            <a:endParaRPr i="1">
              <a:latin typeface="Lato"/>
              <a:ea typeface="Lato"/>
              <a:cs typeface="Lato"/>
              <a:sym typeface="Lato"/>
            </a:endParaRPr>
          </a:p>
          <a:p>
            <a:pPr indent="-317500" lvl="0" marL="457200" rtl="0" algn="l">
              <a:spcBef>
                <a:spcPts val="0"/>
              </a:spcBef>
              <a:spcAft>
                <a:spcPts val="0"/>
              </a:spcAft>
              <a:buSzPts val="1400"/>
              <a:buFont typeface="Lato"/>
              <a:buChar char="-"/>
            </a:pPr>
            <a:r>
              <a:rPr b="1" lang="en">
                <a:latin typeface="Lato"/>
                <a:ea typeface="Lato"/>
                <a:cs typeface="Lato"/>
                <a:sym typeface="Lato"/>
              </a:rPr>
              <a:t>Describe areas where there was moderate and/or severe drought. </a:t>
            </a:r>
            <a:r>
              <a:rPr lang="en">
                <a:latin typeface="Lato"/>
                <a:ea typeface="Lato"/>
                <a:cs typeface="Lato"/>
                <a:sym typeface="Lato"/>
              </a:rPr>
              <a:t>For example:</a:t>
            </a:r>
            <a:r>
              <a:rPr i="1" lang="en">
                <a:latin typeface="Lato"/>
                <a:ea typeface="Lato"/>
                <a:cs typeface="Lato"/>
                <a:sym typeface="Lato"/>
              </a:rPr>
              <a:t> Parts of northern California and southern Oregon </a:t>
            </a:r>
            <a:r>
              <a:rPr i="1" lang="en">
                <a:latin typeface="Lato"/>
                <a:ea typeface="Lato"/>
                <a:cs typeface="Lato"/>
                <a:sym typeface="Lato"/>
              </a:rPr>
              <a:t>experienced</a:t>
            </a:r>
            <a:r>
              <a:rPr i="1" lang="en">
                <a:latin typeface="Lato"/>
                <a:ea typeface="Lato"/>
                <a:cs typeface="Lato"/>
                <a:sym typeface="Lato"/>
              </a:rPr>
              <a:t> severe drought. </a:t>
            </a:r>
            <a:endParaRPr i="1">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         On my 12/13 birthday,  drought patterns changed across The West.</a:t>
            </a:r>
            <a:endParaRPr b="1">
              <a:latin typeface="Lato"/>
              <a:ea typeface="Lato"/>
              <a:cs typeface="Lato"/>
              <a:sym typeface="Lato"/>
            </a:endParaRPr>
          </a:p>
          <a:p>
            <a:pPr indent="-317500" lvl="0" marL="457200" rtl="0" algn="l">
              <a:spcBef>
                <a:spcPts val="0"/>
              </a:spcBef>
              <a:spcAft>
                <a:spcPts val="0"/>
              </a:spcAft>
              <a:buSzPts val="1400"/>
              <a:buFont typeface="Lato"/>
              <a:buChar char="-"/>
            </a:pPr>
            <a:r>
              <a:rPr b="1" lang="en">
                <a:latin typeface="Lato"/>
                <a:ea typeface="Lato"/>
                <a:cs typeface="Lato"/>
                <a:sym typeface="Lato"/>
              </a:rPr>
              <a:t>Describe the pattern of extreme and exceptional drought.</a:t>
            </a:r>
            <a:r>
              <a:rPr lang="en">
                <a:latin typeface="Lato"/>
                <a:ea typeface="Lato"/>
                <a:cs typeface="Lato"/>
                <a:sym typeface="Lato"/>
              </a:rPr>
              <a:t> Did everywhere </a:t>
            </a:r>
            <a:r>
              <a:rPr lang="en">
                <a:latin typeface="Lato"/>
                <a:ea typeface="Lato"/>
                <a:cs typeface="Lato"/>
                <a:sym typeface="Lato"/>
              </a:rPr>
              <a:t>experience</a:t>
            </a:r>
            <a:r>
              <a:rPr lang="en">
                <a:latin typeface="Lato"/>
                <a:ea typeface="Lato"/>
                <a:cs typeface="Lato"/>
                <a:sym typeface="Lato"/>
              </a:rPr>
              <a:t> some sort of drought? Are there places with no drought? </a:t>
            </a:r>
            <a:endParaRPr>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Q2: How is the drought pattern different at six month intervals?</a:t>
            </a:r>
            <a:r>
              <a:rPr lang="en">
                <a:latin typeface="Lato"/>
                <a:ea typeface="Lato"/>
                <a:cs typeface="Lato"/>
                <a:sym typeface="Lato"/>
              </a:rPr>
              <a:t> For Example (if I was born in May I would explore the pattern in May and Nov (6 months later) in the same year:</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The pattern of drought between May (my birthday month) and Nov (my half birthday) in 2023 was……..</a:t>
            </a:r>
            <a:r>
              <a:rPr i="1" lang="en">
                <a:latin typeface="Lato"/>
                <a:ea typeface="Lato"/>
                <a:cs typeface="Lato"/>
                <a:sym typeface="Lato"/>
              </a:rPr>
              <a:t>(you need to observe the pattern on the </a:t>
            </a:r>
            <a:r>
              <a:rPr i="1" lang="en">
                <a:latin typeface="Lato"/>
                <a:ea typeface="Lato"/>
                <a:cs typeface="Lato"/>
                <a:sym typeface="Lato"/>
              </a:rPr>
              <a:t>comparison</a:t>
            </a:r>
            <a:r>
              <a:rPr i="1" lang="en">
                <a:latin typeface="Lato"/>
                <a:ea typeface="Lato"/>
                <a:cs typeface="Lato"/>
                <a:sym typeface="Lato"/>
              </a:rPr>
              <a:t> slider and compare these two time periods).</a:t>
            </a:r>
            <a:r>
              <a:rPr lang="en">
                <a:latin typeface="Lato"/>
                <a:ea typeface="Lato"/>
                <a:cs typeface="Lato"/>
                <a:sym typeface="Lato"/>
              </a:rPr>
              <a:t> The pattern of drought </a:t>
            </a:r>
            <a:r>
              <a:rPr lang="en">
                <a:latin typeface="Lato"/>
                <a:ea typeface="Lato"/>
                <a:cs typeface="Lato"/>
                <a:sym typeface="Lato"/>
              </a:rPr>
              <a:t>between</a:t>
            </a:r>
            <a:r>
              <a:rPr lang="en">
                <a:latin typeface="Lato"/>
                <a:ea typeface="Lato"/>
                <a:cs typeface="Lato"/>
                <a:sym typeface="Lato"/>
              </a:rPr>
              <a:t> May (my day of birth) and Nov (when I was six months old) was…….Why would these months show different patterns of drought? Explain. </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animEffect filter="fade" transition="in">
                                      <p:cBhvr>
                                        <p:cTn dur="1000"/>
                                        <p:tgtEl>
                                          <p:spTgt spid="18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94" name="Shape 194"/>
        <p:cNvGrpSpPr/>
        <p:nvPr/>
      </p:nvGrpSpPr>
      <p:grpSpPr>
        <a:xfrm>
          <a:off x="0" y="0"/>
          <a:ext cx="0" cy="0"/>
          <a:chOff x="0" y="0"/>
          <a:chExt cx="0" cy="0"/>
        </a:xfrm>
      </p:grpSpPr>
      <p:sp>
        <p:nvSpPr>
          <p:cNvPr id="195" name="Google Shape;195;p32"/>
          <p:cNvSpPr txBox="1"/>
          <p:nvPr>
            <p:ph type="title"/>
          </p:nvPr>
        </p:nvSpPr>
        <p:spPr>
          <a:xfrm>
            <a:off x="238225" y="998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Do Now: </a:t>
            </a:r>
            <a:endParaRPr/>
          </a:p>
        </p:txBody>
      </p:sp>
      <p:sp>
        <p:nvSpPr>
          <p:cNvPr id="196" name="Google Shape;196;p32"/>
          <p:cNvSpPr txBox="1"/>
          <p:nvPr/>
        </p:nvSpPr>
        <p:spPr>
          <a:xfrm>
            <a:off x="251925" y="976225"/>
            <a:ext cx="8439600" cy="297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197" name="Google Shape;197;p32"/>
          <p:cNvSpPr txBox="1"/>
          <p:nvPr/>
        </p:nvSpPr>
        <p:spPr>
          <a:xfrm>
            <a:off x="203725" y="833700"/>
            <a:ext cx="8589600" cy="4186800"/>
          </a:xfrm>
          <a:prstGeom prst="rect">
            <a:avLst/>
          </a:prstGeom>
          <a:solidFill>
            <a:srgbClr val="FFF2CC"/>
          </a:solid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entury Gothic"/>
              <a:buChar char="➔"/>
            </a:pPr>
            <a:r>
              <a:rPr lang="en" sz="2000">
                <a:latin typeface="Century Gothic"/>
                <a:ea typeface="Century Gothic"/>
                <a:cs typeface="Century Gothic"/>
                <a:sym typeface="Century Gothic"/>
              </a:rPr>
              <a:t>Collect your Drought Patterns Assessment from your period INBOX</a:t>
            </a:r>
            <a:endParaRPr sz="2000">
              <a:latin typeface="Century Gothic"/>
              <a:ea typeface="Century Gothic"/>
              <a:cs typeface="Century Gothic"/>
              <a:sym typeface="Century Gothic"/>
            </a:endParaRPr>
          </a:p>
          <a:p>
            <a:pPr indent="0" lvl="0" marL="457200" rtl="0" algn="l">
              <a:spcBef>
                <a:spcPts val="0"/>
              </a:spcBef>
              <a:spcAft>
                <a:spcPts val="0"/>
              </a:spcAft>
              <a:buNone/>
            </a:pPr>
            <a:r>
              <a:t/>
            </a: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 sz="2000">
                <a:latin typeface="Century Gothic"/>
                <a:ea typeface="Century Gothic"/>
                <a:cs typeface="Century Gothic"/>
                <a:sym typeface="Century Gothic"/>
              </a:rPr>
              <a:t>Make sure you have the pencils you need for your map. </a:t>
            </a:r>
            <a:endParaRPr sz="2000">
              <a:latin typeface="Century Gothic"/>
              <a:ea typeface="Century Gothic"/>
              <a:cs typeface="Century Gothic"/>
              <a:sym typeface="Century Gothic"/>
            </a:endParaRPr>
          </a:p>
          <a:p>
            <a:pPr indent="0" lvl="0" marL="457200" rtl="0" algn="l">
              <a:spcBef>
                <a:spcPts val="0"/>
              </a:spcBef>
              <a:spcAft>
                <a:spcPts val="0"/>
              </a:spcAft>
              <a:buNone/>
            </a:pPr>
            <a:r>
              <a:t/>
            </a: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 sz="2000">
                <a:latin typeface="Century Gothic"/>
                <a:ea typeface="Century Gothic"/>
                <a:cs typeface="Century Gothic"/>
                <a:sym typeface="Century Gothic"/>
              </a:rPr>
              <a:t>Open your chromebook and find the Drought Monitor Comparison Slider in the GC. </a:t>
            </a:r>
            <a:endParaRPr sz="2000">
              <a:latin typeface="Century Gothic"/>
              <a:ea typeface="Century Gothic"/>
              <a:cs typeface="Century Gothic"/>
              <a:sym typeface="Century Gothic"/>
            </a:endParaRPr>
          </a:p>
          <a:p>
            <a:pPr indent="0" lvl="0" marL="457200" rtl="0" algn="l">
              <a:spcBef>
                <a:spcPts val="0"/>
              </a:spcBef>
              <a:spcAft>
                <a:spcPts val="0"/>
              </a:spcAft>
              <a:buNone/>
            </a:pPr>
            <a:r>
              <a:t/>
            </a:r>
            <a:endParaRPr sz="2000">
              <a:latin typeface="Century Gothic"/>
              <a:ea typeface="Century Gothic"/>
              <a:cs typeface="Century Gothic"/>
              <a:sym typeface="Century Gothic"/>
            </a:endParaRPr>
          </a:p>
          <a:p>
            <a:pPr indent="0" lvl="0" marL="457200" rtl="0" algn="l">
              <a:spcBef>
                <a:spcPts val="0"/>
              </a:spcBef>
              <a:spcAft>
                <a:spcPts val="0"/>
              </a:spcAft>
              <a:buNone/>
            </a:pPr>
            <a:r>
              <a:t/>
            </a: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 sz="2000">
                <a:latin typeface="Century Gothic"/>
                <a:ea typeface="Century Gothic"/>
                <a:cs typeface="Century Gothic"/>
                <a:sym typeface="Century Gothic"/>
              </a:rPr>
              <a:t>Complete your </a:t>
            </a:r>
            <a:r>
              <a:rPr lang="en" sz="2000">
                <a:latin typeface="Century Gothic"/>
                <a:ea typeface="Century Gothic"/>
                <a:cs typeface="Century Gothic"/>
                <a:sym typeface="Century Gothic"/>
              </a:rPr>
              <a:t>maps (Map A: When you were born. Map B: On your birthday in 2021 (mega drought) or 2021 or 2023). Complete the written </a:t>
            </a:r>
            <a:r>
              <a:rPr lang="en" sz="2000">
                <a:latin typeface="Century Gothic"/>
                <a:ea typeface="Century Gothic"/>
                <a:cs typeface="Century Gothic"/>
                <a:sym typeface="Century Gothic"/>
              </a:rPr>
              <a:t>analysis </a:t>
            </a:r>
            <a:endParaRPr sz="2000">
              <a:latin typeface="Century Gothic"/>
              <a:ea typeface="Century Gothic"/>
              <a:cs typeface="Century Gothic"/>
              <a:sym typeface="Century Gothic"/>
            </a:endParaRPr>
          </a:p>
          <a:p>
            <a:pPr indent="0" lvl="0" marL="0" rtl="0" algn="ctr">
              <a:spcBef>
                <a:spcPts val="0"/>
              </a:spcBef>
              <a:spcAft>
                <a:spcPts val="0"/>
              </a:spcAft>
              <a:buNone/>
            </a:pPr>
            <a:r>
              <a:rPr b="1" lang="en" sz="2000">
                <a:latin typeface="Century Gothic"/>
                <a:ea typeface="Century Gothic"/>
                <a:cs typeface="Century Gothic"/>
                <a:sym typeface="Century Gothic"/>
              </a:rPr>
              <a:t>Thursday you will showcase ALL of the work in your Salmon File. </a:t>
            </a:r>
            <a:endParaRPr b="1" sz="1500">
              <a:latin typeface="Lato"/>
              <a:ea typeface="Lato"/>
              <a:cs typeface="Lato"/>
              <a:sym typeface="Lato"/>
            </a:endParaRPr>
          </a:p>
        </p:txBody>
      </p:sp>
      <p:pic>
        <p:nvPicPr>
          <p:cNvPr id="198" name="Google Shape;198;p32"/>
          <p:cNvPicPr preferRelativeResize="0"/>
          <p:nvPr/>
        </p:nvPicPr>
        <p:blipFill>
          <a:blip r:embed="rId3">
            <a:alphaModFix/>
          </a:blip>
          <a:stretch>
            <a:fillRect/>
          </a:stretch>
        </p:blipFill>
        <p:spPr>
          <a:xfrm>
            <a:off x="4492675" y="2834250"/>
            <a:ext cx="2061775" cy="806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77" name="Shape 77"/>
        <p:cNvGrpSpPr/>
        <p:nvPr/>
      </p:nvGrpSpPr>
      <p:grpSpPr>
        <a:xfrm>
          <a:off x="0" y="0"/>
          <a:ext cx="0" cy="0"/>
          <a:chOff x="0" y="0"/>
          <a:chExt cx="0" cy="0"/>
        </a:xfrm>
      </p:grpSpPr>
      <p:sp>
        <p:nvSpPr>
          <p:cNvPr id="78" name="Google Shape;78;p15"/>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Warm Up:</a:t>
            </a:r>
            <a:r>
              <a:rPr lang="en"/>
              <a:t> </a:t>
            </a:r>
            <a:endParaRPr/>
          </a:p>
        </p:txBody>
      </p:sp>
      <p:sp>
        <p:nvSpPr>
          <p:cNvPr id="79" name="Google Shape;79;p15"/>
          <p:cNvSpPr txBox="1"/>
          <p:nvPr/>
        </p:nvSpPr>
        <p:spPr>
          <a:xfrm>
            <a:off x="311700" y="1206375"/>
            <a:ext cx="8341200" cy="36789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On the white board with your table group:</a:t>
            </a:r>
            <a:endParaRPr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Char char="➔"/>
            </a:pPr>
            <a:r>
              <a:rPr lang="en" sz="2000">
                <a:latin typeface="Century Gothic"/>
                <a:ea typeface="Century Gothic"/>
                <a:cs typeface="Century Gothic"/>
                <a:sym typeface="Century Gothic"/>
              </a:rPr>
              <a:t>Show a </a:t>
            </a:r>
            <a:r>
              <a:rPr b="1" lang="en" sz="2000">
                <a:latin typeface="Century Gothic"/>
                <a:ea typeface="Century Gothic"/>
                <a:cs typeface="Century Gothic"/>
                <a:sym typeface="Century Gothic"/>
              </a:rPr>
              <a:t>model</a:t>
            </a:r>
            <a:r>
              <a:rPr lang="en" sz="2000">
                <a:latin typeface="Century Gothic"/>
                <a:ea typeface="Century Gothic"/>
                <a:cs typeface="Century Gothic"/>
                <a:sym typeface="Century Gothic"/>
              </a:rPr>
              <a:t> of how global temperature change patterns impact the water cycle. </a:t>
            </a:r>
            <a:endParaRPr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Char char="➔"/>
            </a:pPr>
            <a:r>
              <a:rPr lang="en" sz="2000">
                <a:latin typeface="Century Gothic"/>
                <a:ea typeface="Century Gothic"/>
                <a:cs typeface="Century Gothic"/>
                <a:sym typeface="Century Gothic"/>
              </a:rPr>
              <a:t>Remember the water cycle processes, including evaporation, condensation, precipitation, and melting describe phase changes of water molecules (H</a:t>
            </a:r>
            <a:r>
              <a:rPr baseline="-25000" lang="en" sz="2000">
                <a:latin typeface="Century Gothic"/>
                <a:ea typeface="Century Gothic"/>
                <a:cs typeface="Century Gothic"/>
                <a:sym typeface="Century Gothic"/>
              </a:rPr>
              <a:t>2</a:t>
            </a:r>
            <a:r>
              <a:rPr lang="en" sz="2000">
                <a:latin typeface="Century Gothic"/>
                <a:ea typeface="Century Gothic"/>
                <a:cs typeface="Century Gothic"/>
                <a:sym typeface="Century Gothic"/>
              </a:rPr>
              <a:t>O). </a:t>
            </a:r>
            <a:endParaRPr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Char char="➔"/>
            </a:pPr>
            <a:r>
              <a:rPr lang="en" sz="2000">
                <a:latin typeface="Century Gothic"/>
                <a:ea typeface="Century Gothic"/>
                <a:cs typeface="Century Gothic"/>
                <a:sym typeface="Century Gothic"/>
              </a:rPr>
              <a:t>Show </a:t>
            </a:r>
            <a:r>
              <a:rPr b="1" lang="en" sz="2000">
                <a:latin typeface="Century Gothic"/>
                <a:ea typeface="Century Gothic"/>
                <a:cs typeface="Century Gothic"/>
                <a:sym typeface="Century Gothic"/>
              </a:rPr>
              <a:t>how these processes are impacted</a:t>
            </a:r>
            <a:r>
              <a:rPr lang="en" sz="2000">
                <a:latin typeface="Century Gothic"/>
                <a:ea typeface="Century Gothic"/>
                <a:cs typeface="Century Gothic"/>
                <a:sym typeface="Century Gothic"/>
              </a:rPr>
              <a:t> with changes in global surface temperature.</a:t>
            </a:r>
            <a:endParaRPr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Char char="➔"/>
            </a:pPr>
            <a:r>
              <a:rPr lang="en" sz="2000">
                <a:latin typeface="Century Gothic"/>
                <a:ea typeface="Century Gothic"/>
                <a:cs typeface="Century Gothic"/>
                <a:sym typeface="Century Gothic"/>
              </a:rPr>
              <a:t>Draw a diagram model on the white board to share your thinking. </a:t>
            </a:r>
            <a:endParaRPr>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02" name="Shape 202"/>
        <p:cNvGrpSpPr/>
        <p:nvPr/>
      </p:nvGrpSpPr>
      <p:grpSpPr>
        <a:xfrm>
          <a:off x="0" y="0"/>
          <a:ext cx="0" cy="0"/>
          <a:chOff x="0" y="0"/>
          <a:chExt cx="0" cy="0"/>
        </a:xfrm>
      </p:grpSpPr>
      <p:sp>
        <p:nvSpPr>
          <p:cNvPr id="203" name="Google Shape;203;p33"/>
          <p:cNvSpPr txBox="1"/>
          <p:nvPr>
            <p:ph type="title"/>
          </p:nvPr>
        </p:nvSpPr>
        <p:spPr>
          <a:xfrm>
            <a:off x="311700" y="152300"/>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Assessment: Example Work  </a:t>
            </a:r>
            <a:endParaRPr/>
          </a:p>
        </p:txBody>
      </p:sp>
      <p:pic>
        <p:nvPicPr>
          <p:cNvPr id="204" name="Google Shape;204;p33"/>
          <p:cNvPicPr preferRelativeResize="0"/>
          <p:nvPr/>
        </p:nvPicPr>
        <p:blipFill>
          <a:blip r:embed="rId3">
            <a:alphaModFix/>
          </a:blip>
          <a:stretch>
            <a:fillRect/>
          </a:stretch>
        </p:blipFill>
        <p:spPr>
          <a:xfrm>
            <a:off x="152400" y="949700"/>
            <a:ext cx="3031050" cy="4041400"/>
          </a:xfrm>
          <a:prstGeom prst="rect">
            <a:avLst/>
          </a:prstGeom>
          <a:noFill/>
          <a:ln>
            <a:noFill/>
          </a:ln>
        </p:spPr>
      </p:pic>
      <p:pic>
        <p:nvPicPr>
          <p:cNvPr id="205" name="Google Shape;205;p33"/>
          <p:cNvPicPr preferRelativeResize="0"/>
          <p:nvPr/>
        </p:nvPicPr>
        <p:blipFill>
          <a:blip r:embed="rId4">
            <a:alphaModFix/>
          </a:blip>
          <a:stretch>
            <a:fillRect/>
          </a:stretch>
        </p:blipFill>
        <p:spPr>
          <a:xfrm>
            <a:off x="6445800" y="923550"/>
            <a:ext cx="2472300" cy="3296399"/>
          </a:xfrm>
          <a:prstGeom prst="rect">
            <a:avLst/>
          </a:prstGeom>
          <a:noFill/>
          <a:ln>
            <a:noFill/>
          </a:ln>
        </p:spPr>
      </p:pic>
      <p:pic>
        <p:nvPicPr>
          <p:cNvPr id="206" name="Google Shape;206;p33"/>
          <p:cNvPicPr preferRelativeResize="0"/>
          <p:nvPr/>
        </p:nvPicPr>
        <p:blipFill>
          <a:blip r:embed="rId5">
            <a:alphaModFix/>
          </a:blip>
          <a:stretch>
            <a:fillRect/>
          </a:stretch>
        </p:blipFill>
        <p:spPr>
          <a:xfrm>
            <a:off x="3299100" y="949700"/>
            <a:ext cx="3031050" cy="4041400"/>
          </a:xfrm>
          <a:prstGeom prst="rect">
            <a:avLst/>
          </a:prstGeom>
          <a:noFill/>
          <a:ln>
            <a:noFill/>
          </a:ln>
        </p:spPr>
      </p:pic>
      <p:sp>
        <p:nvSpPr>
          <p:cNvPr id="207" name="Google Shape;207;p33"/>
          <p:cNvSpPr txBox="1"/>
          <p:nvPr/>
        </p:nvSpPr>
        <p:spPr>
          <a:xfrm>
            <a:off x="1732000" y="4020350"/>
            <a:ext cx="1391100" cy="7977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highlight>
                  <a:schemeClr val="accent6"/>
                </a:highlight>
                <a:latin typeface="Times New Roman"/>
                <a:ea typeface="Times New Roman"/>
                <a:cs typeface="Times New Roman"/>
                <a:sym typeface="Times New Roman"/>
              </a:rPr>
              <a:t>Notice the date. Do you see a key? A title?  </a:t>
            </a:r>
            <a:endParaRPr>
              <a:solidFill>
                <a:srgbClr val="434343"/>
              </a:solidFill>
              <a:highlight>
                <a:schemeClr val="accent6"/>
              </a:highlight>
              <a:latin typeface="Times New Roman"/>
              <a:ea typeface="Times New Roman"/>
              <a:cs typeface="Times New Roman"/>
              <a:sym typeface="Times New Roman"/>
            </a:endParaRPr>
          </a:p>
        </p:txBody>
      </p:sp>
      <p:sp>
        <p:nvSpPr>
          <p:cNvPr id="208" name="Google Shape;208;p33"/>
          <p:cNvSpPr txBox="1"/>
          <p:nvPr/>
        </p:nvSpPr>
        <p:spPr>
          <a:xfrm>
            <a:off x="4939000" y="4078250"/>
            <a:ext cx="1391100" cy="7977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highlight>
                  <a:schemeClr val="accent6"/>
                </a:highlight>
                <a:latin typeface="Times New Roman"/>
                <a:ea typeface="Times New Roman"/>
                <a:cs typeface="Times New Roman"/>
                <a:sym typeface="Times New Roman"/>
              </a:rPr>
              <a:t>Notice the date. Do you see a key?A title?  </a:t>
            </a:r>
            <a:endParaRPr>
              <a:solidFill>
                <a:srgbClr val="434343"/>
              </a:solidFill>
              <a:highlight>
                <a:schemeClr val="accent6"/>
              </a:highlight>
              <a:latin typeface="Times New Roman"/>
              <a:ea typeface="Times New Roman"/>
              <a:cs typeface="Times New Roman"/>
              <a:sym typeface="Times New Roman"/>
            </a:endParaRPr>
          </a:p>
        </p:txBody>
      </p:sp>
      <p:sp>
        <p:nvSpPr>
          <p:cNvPr id="209" name="Google Shape;209;p33"/>
          <p:cNvSpPr txBox="1"/>
          <p:nvPr/>
        </p:nvSpPr>
        <p:spPr>
          <a:xfrm>
            <a:off x="6506150" y="4146675"/>
            <a:ext cx="2325900" cy="5874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highlight>
                  <a:schemeClr val="accent6"/>
                </a:highlight>
                <a:latin typeface="Times New Roman"/>
                <a:ea typeface="Times New Roman"/>
                <a:cs typeface="Times New Roman"/>
                <a:sym typeface="Times New Roman"/>
              </a:rPr>
              <a:t>Analysis Responses: Full descriptions of the patterns. </a:t>
            </a:r>
            <a:r>
              <a:rPr lang="en">
                <a:solidFill>
                  <a:srgbClr val="434343"/>
                </a:solidFill>
                <a:highlight>
                  <a:schemeClr val="accent6"/>
                </a:highlight>
                <a:latin typeface="Times New Roman"/>
                <a:ea typeface="Times New Roman"/>
                <a:cs typeface="Times New Roman"/>
                <a:sym typeface="Times New Roman"/>
              </a:rPr>
              <a:t> </a:t>
            </a:r>
            <a:endParaRPr>
              <a:solidFill>
                <a:srgbClr val="434343"/>
              </a:solidFill>
              <a:highlight>
                <a:schemeClr val="accent6"/>
              </a:highlight>
              <a:latin typeface="Times New Roman"/>
              <a:ea typeface="Times New Roman"/>
              <a:cs typeface="Times New Roman"/>
              <a:sym typeface="Times New Roman"/>
            </a:endParaRPr>
          </a:p>
        </p:txBody>
      </p:sp>
      <p:sp>
        <p:nvSpPr>
          <p:cNvPr id="210" name="Google Shape;210;p33"/>
          <p:cNvSpPr txBox="1"/>
          <p:nvPr/>
        </p:nvSpPr>
        <p:spPr>
          <a:xfrm>
            <a:off x="1905400" y="1207150"/>
            <a:ext cx="1217700" cy="3570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Lato"/>
                <a:ea typeface="Lato"/>
                <a:cs typeface="Lato"/>
                <a:sym typeface="Lato"/>
              </a:rPr>
              <a:t>Add the title! </a:t>
            </a:r>
            <a:endParaRPr sz="1300">
              <a:solidFill>
                <a:schemeClr val="dk1"/>
              </a:solidFill>
              <a:latin typeface="Lato"/>
              <a:ea typeface="Lato"/>
              <a:cs typeface="Lato"/>
              <a:sym typeface="Lato"/>
            </a:endParaRPr>
          </a:p>
        </p:txBody>
      </p:sp>
      <p:sp>
        <p:nvSpPr>
          <p:cNvPr id="211" name="Google Shape;211;p33"/>
          <p:cNvSpPr txBox="1"/>
          <p:nvPr/>
        </p:nvSpPr>
        <p:spPr>
          <a:xfrm>
            <a:off x="3721300" y="1207150"/>
            <a:ext cx="1217700" cy="3570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Lato"/>
                <a:ea typeface="Lato"/>
                <a:cs typeface="Lato"/>
                <a:sym typeface="Lato"/>
              </a:rPr>
              <a:t>Add the title! </a:t>
            </a:r>
            <a:endParaRPr sz="13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15" name="Shape 215"/>
        <p:cNvGrpSpPr/>
        <p:nvPr/>
      </p:nvGrpSpPr>
      <p:grpSpPr>
        <a:xfrm>
          <a:off x="0" y="0"/>
          <a:ext cx="0" cy="0"/>
          <a:chOff x="0" y="0"/>
          <a:chExt cx="0" cy="0"/>
        </a:xfrm>
      </p:grpSpPr>
      <p:sp>
        <p:nvSpPr>
          <p:cNvPr id="216" name="Google Shape;216;p34"/>
          <p:cNvSpPr txBox="1"/>
          <p:nvPr>
            <p:ph type="title"/>
          </p:nvPr>
        </p:nvSpPr>
        <p:spPr>
          <a:xfrm>
            <a:off x="311700" y="372725"/>
            <a:ext cx="85161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Warm Up: Drought Categories</a:t>
            </a:r>
            <a:r>
              <a:rPr lang="en"/>
              <a:t> </a:t>
            </a:r>
            <a:endParaRPr/>
          </a:p>
        </p:txBody>
      </p:sp>
      <p:pic>
        <p:nvPicPr>
          <p:cNvPr id="217" name="Google Shape;217;p34"/>
          <p:cNvPicPr preferRelativeResize="0"/>
          <p:nvPr/>
        </p:nvPicPr>
        <p:blipFill>
          <a:blip r:embed="rId3">
            <a:alphaModFix/>
          </a:blip>
          <a:stretch>
            <a:fillRect/>
          </a:stretch>
        </p:blipFill>
        <p:spPr>
          <a:xfrm>
            <a:off x="245900" y="1063800"/>
            <a:ext cx="4634399" cy="3016449"/>
          </a:xfrm>
          <a:prstGeom prst="rect">
            <a:avLst/>
          </a:prstGeom>
          <a:noFill/>
          <a:ln>
            <a:noFill/>
          </a:ln>
        </p:spPr>
      </p:pic>
      <p:sp>
        <p:nvSpPr>
          <p:cNvPr id="218" name="Google Shape;218;p34"/>
          <p:cNvSpPr txBox="1"/>
          <p:nvPr/>
        </p:nvSpPr>
        <p:spPr>
          <a:xfrm>
            <a:off x="4968475" y="1063800"/>
            <a:ext cx="3859200" cy="30168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Century Gothic"/>
                <a:ea typeface="Century Gothic"/>
                <a:cs typeface="Century Gothic"/>
                <a:sym typeface="Century Gothic"/>
              </a:rPr>
              <a:t>On the white board:</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rPr lang="en" sz="2100">
                <a:latin typeface="Century Gothic"/>
                <a:ea typeface="Century Gothic"/>
                <a:cs typeface="Century Gothic"/>
                <a:sym typeface="Century Gothic"/>
              </a:rPr>
              <a:t>List the </a:t>
            </a:r>
            <a:r>
              <a:rPr lang="en" sz="2100">
                <a:latin typeface="Century Gothic"/>
                <a:ea typeface="Century Gothic"/>
                <a:cs typeface="Century Gothic"/>
                <a:sym typeface="Century Gothic"/>
              </a:rPr>
              <a:t>categories</a:t>
            </a:r>
            <a:r>
              <a:rPr lang="en" sz="2100">
                <a:latin typeface="Century Gothic"/>
                <a:ea typeface="Century Gothic"/>
                <a:cs typeface="Century Gothic"/>
                <a:sym typeface="Century Gothic"/>
              </a:rPr>
              <a:t> of drought and the description.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rPr lang="en" sz="2100">
                <a:latin typeface="Century Gothic"/>
                <a:ea typeface="Century Gothic"/>
                <a:cs typeface="Century Gothic"/>
                <a:sym typeface="Century Gothic"/>
              </a:rPr>
              <a:t>Identify</a:t>
            </a:r>
            <a:r>
              <a:rPr lang="en" sz="2100">
                <a:latin typeface="Century Gothic"/>
                <a:ea typeface="Century Gothic"/>
                <a:cs typeface="Century Gothic"/>
                <a:sym typeface="Century Gothic"/>
              </a:rPr>
              <a:t> one </a:t>
            </a:r>
            <a:r>
              <a:rPr lang="en" sz="2100">
                <a:latin typeface="Century Gothic"/>
                <a:ea typeface="Century Gothic"/>
                <a:cs typeface="Century Gothic"/>
                <a:sym typeface="Century Gothic"/>
              </a:rPr>
              <a:t>impact</a:t>
            </a:r>
            <a:r>
              <a:rPr lang="en" sz="2100">
                <a:latin typeface="Century Gothic"/>
                <a:ea typeface="Century Gothic"/>
                <a:cs typeface="Century Gothic"/>
                <a:sym typeface="Century Gothic"/>
              </a:rPr>
              <a:t> for each </a:t>
            </a:r>
            <a:r>
              <a:rPr lang="en" sz="2100">
                <a:latin typeface="Century Gothic"/>
                <a:ea typeface="Century Gothic"/>
                <a:cs typeface="Century Gothic"/>
                <a:sym typeface="Century Gothic"/>
              </a:rPr>
              <a:t>category</a:t>
            </a:r>
            <a:r>
              <a:rPr lang="en" sz="2100">
                <a:latin typeface="Century Gothic"/>
                <a:ea typeface="Century Gothic"/>
                <a:cs typeface="Century Gothic"/>
                <a:sym typeface="Century Gothic"/>
              </a:rPr>
              <a:t> of drought.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1600">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22" name="Shape 222"/>
        <p:cNvGrpSpPr/>
        <p:nvPr/>
      </p:nvGrpSpPr>
      <p:grpSpPr>
        <a:xfrm>
          <a:off x="0" y="0"/>
          <a:ext cx="0" cy="0"/>
          <a:chOff x="0" y="0"/>
          <a:chExt cx="0" cy="0"/>
        </a:xfrm>
      </p:grpSpPr>
      <p:sp>
        <p:nvSpPr>
          <p:cNvPr id="223" name="Google Shape;223;p35"/>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Warm Up: </a:t>
            </a:r>
            <a:endParaRPr/>
          </a:p>
        </p:txBody>
      </p:sp>
      <p:sp>
        <p:nvSpPr>
          <p:cNvPr id="224" name="Google Shape;224;p35"/>
          <p:cNvSpPr txBox="1"/>
          <p:nvPr/>
        </p:nvSpPr>
        <p:spPr>
          <a:xfrm>
            <a:off x="311700" y="1153875"/>
            <a:ext cx="8474100" cy="32394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100">
                <a:latin typeface="Lato"/>
                <a:ea typeface="Lato"/>
                <a:cs typeface="Lato"/>
                <a:sym typeface="Lato"/>
              </a:rPr>
              <a:t>Look at your notes to complete the definition: </a:t>
            </a:r>
            <a:endParaRPr sz="2100">
              <a:latin typeface="Lato"/>
              <a:ea typeface="Lato"/>
              <a:cs typeface="Lato"/>
              <a:sym typeface="Lato"/>
            </a:endParaRPr>
          </a:p>
          <a:p>
            <a:pPr indent="0" lvl="0" marL="0" rtl="0" algn="l">
              <a:lnSpc>
                <a:spcPct val="115000"/>
              </a:lnSpc>
              <a:spcBef>
                <a:spcPts val="0"/>
              </a:spcBef>
              <a:spcAft>
                <a:spcPts val="0"/>
              </a:spcAft>
              <a:buNone/>
            </a:pPr>
            <a:r>
              <a:t/>
            </a:r>
            <a:endParaRPr sz="2100">
              <a:latin typeface="Lato"/>
              <a:ea typeface="Lato"/>
              <a:cs typeface="Lato"/>
              <a:sym typeface="Lato"/>
            </a:endParaRPr>
          </a:p>
          <a:p>
            <a:pPr indent="0" lvl="0" marL="0" rtl="0" algn="l">
              <a:lnSpc>
                <a:spcPct val="115000"/>
              </a:lnSpc>
              <a:spcBef>
                <a:spcPts val="0"/>
              </a:spcBef>
              <a:spcAft>
                <a:spcPts val="0"/>
              </a:spcAft>
              <a:buNone/>
            </a:pPr>
            <a:r>
              <a:t/>
            </a:r>
            <a:endParaRPr sz="2100">
              <a:latin typeface="Lato"/>
              <a:ea typeface="Lato"/>
              <a:cs typeface="Lato"/>
              <a:sym typeface="Lato"/>
            </a:endParaRPr>
          </a:p>
          <a:p>
            <a:pPr indent="0" lvl="0" marL="0" rtl="0" algn="l">
              <a:spcBef>
                <a:spcPts val="0"/>
              </a:spcBef>
              <a:spcAft>
                <a:spcPts val="0"/>
              </a:spcAft>
              <a:buNone/>
            </a:pPr>
            <a:r>
              <a:rPr b="1" lang="en" sz="2100">
                <a:highlight>
                  <a:srgbClr val="FFFF00"/>
                </a:highlight>
                <a:latin typeface="Lato"/>
                <a:ea typeface="Lato"/>
                <a:cs typeface="Lato"/>
                <a:sym typeface="Lato"/>
              </a:rPr>
              <a:t>Definition:</a:t>
            </a:r>
            <a:r>
              <a:rPr lang="en" sz="2100">
                <a:solidFill>
                  <a:schemeClr val="dk2"/>
                </a:solidFill>
                <a:highlight>
                  <a:srgbClr val="FFFF00"/>
                </a:highlight>
                <a:latin typeface="Lato"/>
                <a:ea typeface="Lato"/>
                <a:cs typeface="Lato"/>
                <a:sym typeface="Lato"/>
              </a:rPr>
              <a:t> </a:t>
            </a:r>
            <a:r>
              <a:rPr lang="en" sz="2100">
                <a:solidFill>
                  <a:schemeClr val="dk2"/>
                </a:solidFill>
                <a:latin typeface="Lato"/>
                <a:ea typeface="Lato"/>
                <a:cs typeface="Lato"/>
                <a:sym typeface="Lato"/>
              </a:rPr>
              <a:t>A drought is a period of </a:t>
            </a:r>
            <a:r>
              <a:rPr lang="en" sz="2100" u="sng">
                <a:solidFill>
                  <a:srgbClr val="FCE5CD"/>
                </a:solidFill>
                <a:latin typeface="Lato"/>
                <a:ea typeface="Lato"/>
                <a:cs typeface="Lato"/>
                <a:sym typeface="Lato"/>
              </a:rPr>
              <a:t>drier than normal conditions </a:t>
            </a:r>
            <a:r>
              <a:rPr lang="en" sz="2100">
                <a:solidFill>
                  <a:schemeClr val="dk2"/>
                </a:solidFill>
                <a:latin typeface="Lato"/>
                <a:ea typeface="Lato"/>
                <a:cs typeface="Lato"/>
                <a:sym typeface="Lato"/>
              </a:rPr>
              <a:t>that results in water-related problems.</a:t>
            </a:r>
            <a:endParaRPr sz="2100">
              <a:solidFill>
                <a:schemeClr val="dk2"/>
              </a:solidFill>
              <a:latin typeface="Lato"/>
              <a:ea typeface="Lato"/>
              <a:cs typeface="Lato"/>
              <a:sym typeface="Lato"/>
            </a:endParaRPr>
          </a:p>
          <a:p>
            <a:pPr indent="0" lvl="0" marL="0" rtl="0" algn="l">
              <a:spcBef>
                <a:spcPts val="0"/>
              </a:spcBef>
              <a:spcAft>
                <a:spcPts val="0"/>
              </a:spcAft>
              <a:buNone/>
            </a:pPr>
            <a:r>
              <a:t/>
            </a:r>
            <a:endParaRPr sz="2100">
              <a:solidFill>
                <a:schemeClr val="dk2"/>
              </a:solidFill>
              <a:latin typeface="Lato"/>
              <a:ea typeface="Lato"/>
              <a:cs typeface="Lato"/>
              <a:sym typeface="Lato"/>
            </a:endParaRPr>
          </a:p>
          <a:p>
            <a:pPr indent="0" lvl="0" marL="0" rtl="0" algn="l">
              <a:spcBef>
                <a:spcPts val="0"/>
              </a:spcBef>
              <a:spcAft>
                <a:spcPts val="0"/>
              </a:spcAft>
              <a:buNone/>
            </a:pPr>
            <a:r>
              <a:rPr lang="en" sz="2100">
                <a:solidFill>
                  <a:schemeClr val="dk2"/>
                </a:solidFill>
                <a:latin typeface="Lato"/>
                <a:ea typeface="Lato"/>
                <a:cs typeface="Lato"/>
                <a:sym typeface="Lato"/>
              </a:rPr>
              <a:t>What do we </a:t>
            </a:r>
            <a:r>
              <a:rPr b="1" lang="en" sz="2100">
                <a:solidFill>
                  <a:schemeClr val="dk2"/>
                </a:solidFill>
                <a:latin typeface="Lato"/>
                <a:ea typeface="Lato"/>
                <a:cs typeface="Lato"/>
                <a:sym typeface="Lato"/>
              </a:rPr>
              <a:t>measure</a:t>
            </a:r>
            <a:r>
              <a:rPr lang="en" sz="2100">
                <a:solidFill>
                  <a:schemeClr val="dk2"/>
                </a:solidFill>
                <a:latin typeface="Lato"/>
                <a:ea typeface="Lato"/>
                <a:cs typeface="Lato"/>
                <a:sym typeface="Lato"/>
              </a:rPr>
              <a:t> to figure out if the landscape is experiencing drought? Identify the three indicators (hint: look at your notes in you INB). </a:t>
            </a:r>
            <a:endParaRPr sz="2100">
              <a:solidFill>
                <a:schemeClr val="dk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28" name="Shape 228"/>
        <p:cNvGrpSpPr/>
        <p:nvPr/>
      </p:nvGrpSpPr>
      <p:grpSpPr>
        <a:xfrm>
          <a:off x="0" y="0"/>
          <a:ext cx="0" cy="0"/>
          <a:chOff x="0" y="0"/>
          <a:chExt cx="0" cy="0"/>
        </a:xfrm>
      </p:grpSpPr>
      <p:sp>
        <p:nvSpPr>
          <p:cNvPr id="229" name="Google Shape;229;p36"/>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Extension </a:t>
            </a:r>
            <a:endParaRPr/>
          </a:p>
        </p:txBody>
      </p:sp>
      <p:sp>
        <p:nvSpPr>
          <p:cNvPr id="230" name="Google Shape;230;p36"/>
          <p:cNvSpPr txBox="1"/>
          <p:nvPr/>
        </p:nvSpPr>
        <p:spPr>
          <a:xfrm>
            <a:off x="311775" y="1085725"/>
            <a:ext cx="8520600" cy="4155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Century Gothic"/>
                <a:ea typeface="Century Gothic"/>
                <a:cs typeface="Century Gothic"/>
                <a:sym typeface="Century Gothic"/>
              </a:rPr>
              <a:t>What are the patterns of wildfires in The West? </a:t>
            </a:r>
            <a:endParaRPr sz="1500">
              <a:latin typeface="Century Gothic"/>
              <a:ea typeface="Century Gothic"/>
              <a:cs typeface="Century Gothic"/>
              <a:sym typeface="Century Gothic"/>
            </a:endParaRPr>
          </a:p>
        </p:txBody>
      </p:sp>
      <p:pic>
        <p:nvPicPr>
          <p:cNvPr id="231" name="Google Shape;231;p36"/>
          <p:cNvPicPr preferRelativeResize="0"/>
          <p:nvPr/>
        </p:nvPicPr>
        <p:blipFill>
          <a:blip r:embed="rId3">
            <a:alphaModFix/>
          </a:blip>
          <a:stretch>
            <a:fillRect/>
          </a:stretch>
        </p:blipFill>
        <p:spPr>
          <a:xfrm>
            <a:off x="311775" y="1653625"/>
            <a:ext cx="3992296" cy="3337475"/>
          </a:xfrm>
          <a:prstGeom prst="rect">
            <a:avLst/>
          </a:prstGeom>
          <a:noFill/>
          <a:ln>
            <a:noFill/>
          </a:ln>
        </p:spPr>
      </p:pic>
      <p:sp>
        <p:nvSpPr>
          <p:cNvPr id="232" name="Google Shape;232;p36"/>
          <p:cNvSpPr txBox="1"/>
          <p:nvPr/>
        </p:nvSpPr>
        <p:spPr>
          <a:xfrm>
            <a:off x="4719600" y="450900"/>
            <a:ext cx="4112700" cy="4494600"/>
          </a:xfrm>
          <a:prstGeom prst="rect">
            <a:avLst/>
          </a:prstGeom>
          <a:solidFill>
            <a:srgbClr val="0000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chemeClr val="dk1"/>
                </a:highlight>
                <a:latin typeface="Lato"/>
                <a:ea typeface="Lato"/>
                <a:cs typeface="Lato"/>
                <a:sym typeface="Lato"/>
              </a:rPr>
              <a:t>Resources: </a:t>
            </a:r>
            <a:endParaRPr>
              <a:highlight>
                <a:schemeClr val="dk1"/>
              </a:highlight>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u="sng">
                <a:solidFill>
                  <a:schemeClr val="hlink"/>
                </a:solidFill>
                <a:latin typeface="Lato"/>
                <a:ea typeface="Lato"/>
                <a:cs typeface="Lato"/>
                <a:sym typeface="Lato"/>
                <a:hlinkClick r:id="rId4"/>
              </a:rPr>
              <a:t>https://multimedia.journalism.berkeley.edu/blog/fires-data-visualization/</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u="sng">
                <a:solidFill>
                  <a:schemeClr val="hlink"/>
                </a:solidFill>
                <a:latin typeface="Lato"/>
                <a:ea typeface="Lato"/>
                <a:cs typeface="Lato"/>
                <a:sym typeface="Lato"/>
                <a:hlinkClick r:id="rId5"/>
              </a:rPr>
              <a:t>https://www.epa.gov/climate-indicators/climate-change-indicators-wildfires</a:t>
            </a: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u="sng">
                <a:solidFill>
                  <a:schemeClr val="hlink"/>
                </a:solidFill>
                <a:latin typeface="Lato"/>
                <a:ea typeface="Lato"/>
                <a:cs typeface="Lato"/>
                <a:sym typeface="Lato"/>
                <a:hlinkClick r:id="rId6"/>
              </a:rPr>
              <a:t>https://www.buzzfeednews.com/article/peteraldhous/california-fires-record-burn-fire-apocalypse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u="sng">
                <a:solidFill>
                  <a:schemeClr val="hlink"/>
                </a:solidFill>
                <a:latin typeface="Lato"/>
                <a:ea typeface="Lato"/>
                <a:cs typeface="Lato"/>
                <a:sym typeface="Lato"/>
                <a:hlinkClick r:id="rId7"/>
              </a:rPr>
              <a:t>https://www.nytimes.com/interactive/2022/us/fire-tracker-maps.html</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u="sng">
                <a:solidFill>
                  <a:schemeClr val="hlink"/>
                </a:solidFill>
                <a:latin typeface="Lato"/>
                <a:ea typeface="Lato"/>
                <a:cs typeface="Lato"/>
                <a:sym typeface="Lato"/>
                <a:hlinkClick r:id="rId8"/>
              </a:rPr>
              <a:t>https://newsela.com/read/specials-pearson-indigenous-fire-management/id/2001013064/</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u="sng">
                <a:solidFill>
                  <a:schemeClr val="hlink"/>
                </a:solidFill>
                <a:latin typeface="Lato"/>
                <a:ea typeface="Lato"/>
                <a:cs typeface="Lato"/>
                <a:sym typeface="Lato"/>
                <a:hlinkClick r:id="rId9"/>
              </a:rPr>
              <a:t>https://education.nationalgeographic.org/resource/extreme-weather-droughts/</a:t>
            </a: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1000"/>
                                        <p:tgtEl>
                                          <p:spTgt spid="23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3" name="Shape 83"/>
        <p:cNvGrpSpPr/>
        <p:nvPr/>
      </p:nvGrpSpPr>
      <p:grpSpPr>
        <a:xfrm>
          <a:off x="0" y="0"/>
          <a:ext cx="0" cy="0"/>
          <a:chOff x="0" y="0"/>
          <a:chExt cx="0" cy="0"/>
        </a:xfrm>
      </p:grpSpPr>
      <p:sp>
        <p:nvSpPr>
          <p:cNvPr id="84" name="Google Shape;84;p16"/>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solidFill>
                  <a:schemeClr val="accent2"/>
                </a:solidFill>
                <a:latin typeface="Century Gothic"/>
                <a:ea typeface="Century Gothic"/>
                <a:cs typeface="Century Gothic"/>
                <a:sym typeface="Century Gothic"/>
              </a:rPr>
              <a:t>Climate Change Lesson 4</a:t>
            </a:r>
            <a:endParaRPr>
              <a:solidFill>
                <a:schemeClr val="accent2"/>
              </a:solidFill>
              <a:latin typeface="Century Gothic"/>
              <a:ea typeface="Century Gothic"/>
              <a:cs typeface="Century Gothic"/>
              <a:sym typeface="Century Gothic"/>
            </a:endParaRPr>
          </a:p>
        </p:txBody>
      </p:sp>
      <p:sp>
        <p:nvSpPr>
          <p:cNvPr id="85" name="Google Shape;85;p16"/>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sz="4400">
                <a:solidFill>
                  <a:schemeClr val="accent2"/>
                </a:solidFill>
              </a:rPr>
              <a:t>Drought and its Impact. </a:t>
            </a:r>
            <a:r>
              <a:rPr lang="en" sz="4400"/>
              <a:t> </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9" name="Shape 89"/>
        <p:cNvGrpSpPr/>
        <p:nvPr/>
      </p:nvGrpSpPr>
      <p:grpSpPr>
        <a:xfrm>
          <a:off x="0" y="0"/>
          <a:ext cx="0" cy="0"/>
          <a:chOff x="0" y="0"/>
          <a:chExt cx="0" cy="0"/>
        </a:xfrm>
      </p:grpSpPr>
      <p:sp>
        <p:nvSpPr>
          <p:cNvPr id="90" name="Google Shape;90;p17"/>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In the Lesson you will: </a:t>
            </a:r>
            <a:endParaRPr/>
          </a:p>
        </p:txBody>
      </p:sp>
      <p:sp>
        <p:nvSpPr>
          <p:cNvPr id="91" name="Google Shape;91;p17"/>
          <p:cNvSpPr txBox="1"/>
          <p:nvPr>
            <p:ph idx="1" type="body"/>
          </p:nvPr>
        </p:nvSpPr>
        <p:spPr>
          <a:xfrm>
            <a:off x="311700" y="1018875"/>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a:p>
            <a:pPr indent="-342900" lvl="0" marL="457200" rtl="0" algn="l">
              <a:spcBef>
                <a:spcPts val="1600"/>
              </a:spcBef>
              <a:spcAft>
                <a:spcPts val="0"/>
              </a:spcAft>
              <a:buClr>
                <a:schemeClr val="accent2"/>
              </a:buClr>
              <a:buSzPts val="1800"/>
              <a:buChar char="❏"/>
            </a:pPr>
            <a:r>
              <a:rPr lang="en">
                <a:solidFill>
                  <a:schemeClr val="accent2"/>
                </a:solidFill>
              </a:rPr>
              <a:t>Read and mark the text to define droughts.</a:t>
            </a:r>
            <a:endParaRPr>
              <a:solidFill>
                <a:schemeClr val="accent2"/>
              </a:solidFill>
            </a:endParaRPr>
          </a:p>
          <a:p>
            <a:pPr indent="-342900" lvl="0" marL="457200" rtl="0" algn="l">
              <a:spcBef>
                <a:spcPts val="0"/>
              </a:spcBef>
              <a:spcAft>
                <a:spcPts val="0"/>
              </a:spcAft>
              <a:buClr>
                <a:schemeClr val="accent2"/>
              </a:buClr>
              <a:buSzPts val="1800"/>
              <a:buChar char="❏"/>
            </a:pPr>
            <a:r>
              <a:rPr lang="en">
                <a:solidFill>
                  <a:schemeClr val="accent2"/>
                </a:solidFill>
              </a:rPr>
              <a:t>Watch videos and identify causes of drought and water scarcity. </a:t>
            </a:r>
            <a:endParaRPr>
              <a:solidFill>
                <a:schemeClr val="accent2"/>
              </a:solidFill>
            </a:endParaRPr>
          </a:p>
          <a:p>
            <a:pPr indent="-342900" lvl="0" marL="457200" rtl="0" algn="l">
              <a:spcBef>
                <a:spcPts val="0"/>
              </a:spcBef>
              <a:spcAft>
                <a:spcPts val="0"/>
              </a:spcAft>
              <a:buClr>
                <a:schemeClr val="accent2"/>
              </a:buClr>
              <a:buSzPts val="1800"/>
              <a:buChar char="❏"/>
            </a:pPr>
            <a:r>
              <a:rPr lang="en">
                <a:solidFill>
                  <a:schemeClr val="accent2"/>
                </a:solidFill>
              </a:rPr>
              <a:t>Share and apply your understanding to questions about droughts.</a:t>
            </a:r>
            <a:endParaRPr>
              <a:solidFill>
                <a:schemeClr val="accent2"/>
              </a:solidFill>
            </a:endParaRPr>
          </a:p>
          <a:p>
            <a:pPr indent="0" lvl="0" marL="0" rtl="0" algn="l">
              <a:spcBef>
                <a:spcPts val="1600"/>
              </a:spcBef>
              <a:spcAft>
                <a:spcPts val="0"/>
              </a:spcAft>
              <a:buNone/>
            </a:pPr>
            <a:r>
              <a:rPr lang="en">
                <a:solidFill>
                  <a:schemeClr val="accent2"/>
                </a:solidFill>
              </a:rPr>
              <a:t>At the end of the lesson you will be able to:</a:t>
            </a:r>
            <a:endParaRPr i="1">
              <a:solidFill>
                <a:schemeClr val="accent2"/>
              </a:solidFill>
            </a:endParaRPr>
          </a:p>
          <a:p>
            <a:pPr indent="-342900" lvl="0" marL="457200" rtl="0" algn="l">
              <a:spcBef>
                <a:spcPts val="1600"/>
              </a:spcBef>
              <a:spcAft>
                <a:spcPts val="0"/>
              </a:spcAft>
              <a:buClr>
                <a:schemeClr val="accent2"/>
              </a:buClr>
              <a:buSzPts val="1800"/>
              <a:buChar char="➔"/>
            </a:pPr>
            <a:r>
              <a:rPr i="1" lang="en">
                <a:solidFill>
                  <a:schemeClr val="accent2"/>
                </a:solidFill>
              </a:rPr>
              <a:t>Define droughts and causes of drought and water scarcity. </a:t>
            </a:r>
            <a:endParaRPr i="1">
              <a:solidFill>
                <a:schemeClr val="accent2"/>
              </a:solidFill>
            </a:endParaRPr>
          </a:p>
          <a:p>
            <a:pPr indent="0" lvl="0" marL="0" rtl="0" algn="l">
              <a:spcBef>
                <a:spcPts val="1600"/>
              </a:spcBef>
              <a:spcAft>
                <a:spcPts val="0"/>
              </a:spcAft>
              <a:buNone/>
            </a:pPr>
            <a:r>
              <a:t/>
            </a:r>
            <a:endParaRPr i="1">
              <a:solidFill>
                <a:schemeClr val="accent2"/>
              </a:solidFill>
            </a:endParaRPr>
          </a:p>
          <a:p>
            <a:pPr indent="0" lvl="0" marL="457200" rtl="0" algn="l">
              <a:spcBef>
                <a:spcPts val="1600"/>
              </a:spcBef>
              <a:spcAft>
                <a:spcPts val="0"/>
              </a:spcAft>
              <a:buNone/>
            </a:pPr>
            <a:r>
              <a:t/>
            </a:r>
            <a:endParaRPr i="1">
              <a:solidFill>
                <a:schemeClr val="accent2"/>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0" st="0"/>
                                            </p:txEl>
                                          </p:spTgt>
                                        </p:tgtEl>
                                        <p:attrNameLst>
                                          <p:attrName>style.visibility</p:attrName>
                                        </p:attrNameLst>
                                      </p:cBhvr>
                                      <p:to>
                                        <p:strVal val="visible"/>
                                      </p:to>
                                    </p:set>
                                    <p:animEffect filter="fade" transition="in">
                                      <p:cBhvr>
                                        <p:cTn dur="1000"/>
                                        <p:tgtEl>
                                          <p:spTgt spid="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 st="1"/>
                                            </p:txEl>
                                          </p:spTgt>
                                        </p:tgtEl>
                                        <p:attrNameLst>
                                          <p:attrName>style.visibility</p:attrName>
                                        </p:attrNameLst>
                                      </p:cBhvr>
                                      <p:to>
                                        <p:strVal val="visible"/>
                                      </p:to>
                                    </p:set>
                                    <p:animEffect filter="fade" transition="in">
                                      <p:cBhvr>
                                        <p:cTn dur="1000"/>
                                        <p:tgtEl>
                                          <p:spTgt spid="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2" st="2"/>
                                            </p:txEl>
                                          </p:spTgt>
                                        </p:tgtEl>
                                        <p:attrNameLst>
                                          <p:attrName>style.visibility</p:attrName>
                                        </p:attrNameLst>
                                      </p:cBhvr>
                                      <p:to>
                                        <p:strVal val="visible"/>
                                      </p:to>
                                    </p:set>
                                    <p:animEffect filter="fade" transition="in">
                                      <p:cBhvr>
                                        <p:cTn dur="1000"/>
                                        <p:tgtEl>
                                          <p:spTgt spid="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3" st="3"/>
                                            </p:txEl>
                                          </p:spTgt>
                                        </p:tgtEl>
                                        <p:attrNameLst>
                                          <p:attrName>style.visibility</p:attrName>
                                        </p:attrNameLst>
                                      </p:cBhvr>
                                      <p:to>
                                        <p:strVal val="visible"/>
                                      </p:to>
                                    </p:set>
                                    <p:animEffect filter="fade" transition="in">
                                      <p:cBhvr>
                                        <p:cTn dur="1000"/>
                                        <p:tgtEl>
                                          <p:spTgt spid="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4" st="4"/>
                                            </p:txEl>
                                          </p:spTgt>
                                        </p:tgtEl>
                                        <p:attrNameLst>
                                          <p:attrName>style.visibility</p:attrName>
                                        </p:attrNameLst>
                                      </p:cBhvr>
                                      <p:to>
                                        <p:strVal val="visible"/>
                                      </p:to>
                                    </p:set>
                                    <p:animEffect filter="fade" transition="in">
                                      <p:cBhvr>
                                        <p:cTn dur="1000"/>
                                        <p:tgtEl>
                                          <p:spTgt spid="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5" st="5"/>
                                            </p:txEl>
                                          </p:spTgt>
                                        </p:tgtEl>
                                        <p:attrNameLst>
                                          <p:attrName>style.visibility</p:attrName>
                                        </p:attrNameLst>
                                      </p:cBhvr>
                                      <p:to>
                                        <p:strVal val="visible"/>
                                      </p:to>
                                    </p:set>
                                    <p:animEffect filter="fade" transition="in">
                                      <p:cBhvr>
                                        <p:cTn dur="1000"/>
                                        <p:tgtEl>
                                          <p:spTgt spid="9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6" st="6"/>
                                            </p:txEl>
                                          </p:spTgt>
                                        </p:tgtEl>
                                        <p:attrNameLst>
                                          <p:attrName>style.visibility</p:attrName>
                                        </p:attrNameLst>
                                      </p:cBhvr>
                                      <p:to>
                                        <p:strVal val="visible"/>
                                      </p:to>
                                    </p:set>
                                    <p:animEffect filter="fade" transition="in">
                                      <p:cBhvr>
                                        <p:cTn dur="1000"/>
                                        <p:tgtEl>
                                          <p:spTgt spid="9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7" st="7"/>
                                            </p:txEl>
                                          </p:spTgt>
                                        </p:tgtEl>
                                        <p:attrNameLst>
                                          <p:attrName>style.visibility</p:attrName>
                                        </p:attrNameLst>
                                      </p:cBhvr>
                                      <p:to>
                                        <p:strVal val="visible"/>
                                      </p:to>
                                    </p:set>
                                    <p:animEffect filter="fade" transition="in">
                                      <p:cBhvr>
                                        <p:cTn dur="1000"/>
                                        <p:tgtEl>
                                          <p:spTgt spid="9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8" st="8"/>
                                            </p:txEl>
                                          </p:spTgt>
                                        </p:tgtEl>
                                        <p:attrNameLst>
                                          <p:attrName>style.visibility</p:attrName>
                                        </p:attrNameLst>
                                      </p:cBhvr>
                                      <p:to>
                                        <p:strVal val="visible"/>
                                      </p:to>
                                    </p:set>
                                    <p:animEffect filter="fade" transition="in">
                                      <p:cBhvr>
                                        <p:cTn dur="1000"/>
                                        <p:tgtEl>
                                          <p:spTgt spid="9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9" st="9"/>
                                            </p:txEl>
                                          </p:spTgt>
                                        </p:tgtEl>
                                        <p:attrNameLst>
                                          <p:attrName>style.visibility</p:attrName>
                                        </p:attrNameLst>
                                      </p:cBhvr>
                                      <p:to>
                                        <p:strVal val="visible"/>
                                      </p:to>
                                    </p:set>
                                    <p:animEffect filter="fade" transition="in">
                                      <p:cBhvr>
                                        <p:cTn dur="1000"/>
                                        <p:tgtEl>
                                          <p:spTgt spid="9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0" st="10"/>
                                            </p:txEl>
                                          </p:spTgt>
                                        </p:tgtEl>
                                        <p:attrNameLst>
                                          <p:attrName>style.visibility</p:attrName>
                                        </p:attrNameLst>
                                      </p:cBhvr>
                                      <p:to>
                                        <p:strVal val="visible"/>
                                      </p:to>
                                    </p:set>
                                    <p:animEffect filter="fade" transition="in">
                                      <p:cBhvr>
                                        <p:cTn dur="1000"/>
                                        <p:tgtEl>
                                          <p:spTgt spid="9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1" st="11"/>
                                            </p:txEl>
                                          </p:spTgt>
                                        </p:tgtEl>
                                        <p:attrNameLst>
                                          <p:attrName>style.visibility</p:attrName>
                                        </p:attrNameLst>
                                      </p:cBhvr>
                                      <p:to>
                                        <p:strVal val="visible"/>
                                      </p:to>
                                    </p:set>
                                    <p:animEffect filter="fade" transition="in">
                                      <p:cBhvr>
                                        <p:cTn dur="1000"/>
                                        <p:tgtEl>
                                          <p:spTgt spid="91">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95" name="Shape 95"/>
        <p:cNvGrpSpPr/>
        <p:nvPr/>
      </p:nvGrpSpPr>
      <p:grpSpPr>
        <a:xfrm>
          <a:off x="0" y="0"/>
          <a:ext cx="0" cy="0"/>
          <a:chOff x="0" y="0"/>
          <a:chExt cx="0" cy="0"/>
        </a:xfrm>
      </p:grpSpPr>
      <p:sp>
        <p:nvSpPr>
          <p:cNvPr id="96" name="Google Shape;96;p18"/>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What is drought?</a:t>
            </a:r>
            <a:r>
              <a:rPr lang="en"/>
              <a:t> </a:t>
            </a:r>
            <a:endParaRPr/>
          </a:p>
        </p:txBody>
      </p:sp>
      <p:pic>
        <p:nvPicPr>
          <p:cNvPr id="97" name="Google Shape;97;p18"/>
          <p:cNvPicPr preferRelativeResize="0"/>
          <p:nvPr/>
        </p:nvPicPr>
        <p:blipFill>
          <a:blip r:embed="rId3">
            <a:alphaModFix/>
          </a:blip>
          <a:stretch>
            <a:fillRect/>
          </a:stretch>
        </p:blipFill>
        <p:spPr>
          <a:xfrm>
            <a:off x="421675" y="1017725"/>
            <a:ext cx="3153576" cy="4020799"/>
          </a:xfrm>
          <a:prstGeom prst="rect">
            <a:avLst/>
          </a:prstGeom>
          <a:noFill/>
          <a:ln>
            <a:noFill/>
          </a:ln>
        </p:spPr>
      </p:pic>
      <p:sp>
        <p:nvSpPr>
          <p:cNvPr id="98" name="Google Shape;98;p18"/>
          <p:cNvSpPr txBox="1"/>
          <p:nvPr/>
        </p:nvSpPr>
        <p:spPr>
          <a:xfrm>
            <a:off x="3895125" y="534575"/>
            <a:ext cx="4715700" cy="41868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Century Gothic"/>
                <a:ea typeface="Century Gothic"/>
                <a:cs typeface="Century Gothic"/>
                <a:sym typeface="Century Gothic"/>
              </a:rPr>
              <a:t>Collect</a:t>
            </a:r>
            <a:r>
              <a:rPr lang="en" sz="2000">
                <a:latin typeface="Century Gothic"/>
                <a:ea typeface="Century Gothic"/>
                <a:cs typeface="Century Gothic"/>
                <a:sym typeface="Century Gothic"/>
              </a:rPr>
              <a:t> the article and </a:t>
            </a:r>
            <a:r>
              <a:rPr lang="en" sz="2000">
                <a:latin typeface="Century Gothic"/>
                <a:ea typeface="Century Gothic"/>
                <a:cs typeface="Century Gothic"/>
                <a:sym typeface="Century Gothic"/>
              </a:rPr>
              <a:t>highlighter</a:t>
            </a:r>
            <a:r>
              <a:rPr lang="en" sz="2000">
                <a:latin typeface="Century Gothic"/>
                <a:ea typeface="Century Gothic"/>
                <a:cs typeface="Century Gothic"/>
                <a:sym typeface="Century Gothic"/>
              </a:rPr>
              <a:t>. </a:t>
            </a:r>
            <a:endParaRPr sz="2000">
              <a:latin typeface="Century Gothic"/>
              <a:ea typeface="Century Gothic"/>
              <a:cs typeface="Century Gothic"/>
              <a:sym typeface="Century Gothic"/>
            </a:endParaRPr>
          </a:p>
          <a:p>
            <a:pPr indent="0" lvl="0" marL="0" rtl="0" algn="l">
              <a:spcBef>
                <a:spcPts val="0"/>
              </a:spcBef>
              <a:spcAft>
                <a:spcPts val="0"/>
              </a:spcAft>
              <a:buNone/>
            </a:pPr>
            <a:r>
              <a:t/>
            </a:r>
            <a:endParaRPr sz="2000">
              <a:latin typeface="Century Gothic"/>
              <a:ea typeface="Century Gothic"/>
              <a:cs typeface="Century Gothic"/>
              <a:sym typeface="Century Gothic"/>
            </a:endParaRPr>
          </a:p>
          <a:p>
            <a:pPr indent="0" lvl="0" marL="0" rtl="0" algn="l">
              <a:spcBef>
                <a:spcPts val="0"/>
              </a:spcBef>
              <a:spcAft>
                <a:spcPts val="0"/>
              </a:spcAft>
              <a:buNone/>
            </a:pPr>
            <a:r>
              <a:rPr lang="en" sz="2000">
                <a:latin typeface="Century Gothic"/>
                <a:ea typeface="Century Gothic"/>
                <a:cs typeface="Century Gothic"/>
                <a:sym typeface="Century Gothic"/>
              </a:rPr>
              <a:t>Today you will read and mark the text.</a:t>
            </a:r>
            <a:endParaRPr sz="2000">
              <a:latin typeface="Century Gothic"/>
              <a:ea typeface="Century Gothic"/>
              <a:cs typeface="Century Gothic"/>
              <a:sym typeface="Century Gothic"/>
            </a:endParaRPr>
          </a:p>
          <a:p>
            <a:pPr indent="0" lvl="0" marL="0" rtl="0" algn="l">
              <a:spcBef>
                <a:spcPts val="0"/>
              </a:spcBef>
              <a:spcAft>
                <a:spcPts val="0"/>
              </a:spcAft>
              <a:buNone/>
            </a:pPr>
            <a:r>
              <a:t/>
            </a:r>
            <a:endParaRPr sz="2000">
              <a:latin typeface="Century Gothic"/>
              <a:ea typeface="Century Gothic"/>
              <a:cs typeface="Century Gothic"/>
              <a:sym typeface="Century Gothic"/>
            </a:endParaRPr>
          </a:p>
          <a:p>
            <a:pPr indent="0" lvl="0" marL="0" rtl="0" algn="l">
              <a:spcBef>
                <a:spcPts val="0"/>
              </a:spcBef>
              <a:spcAft>
                <a:spcPts val="0"/>
              </a:spcAft>
              <a:buNone/>
            </a:pPr>
            <a:r>
              <a:rPr lang="en" sz="2000">
                <a:latin typeface="Century Gothic"/>
                <a:ea typeface="Century Gothic"/>
                <a:cs typeface="Century Gothic"/>
                <a:sym typeface="Century Gothic"/>
              </a:rPr>
              <a:t>Let's</a:t>
            </a:r>
            <a:r>
              <a:rPr lang="en" sz="2000">
                <a:latin typeface="Century Gothic"/>
                <a:ea typeface="Century Gothic"/>
                <a:cs typeface="Century Gothic"/>
                <a:sym typeface="Century Gothic"/>
              </a:rPr>
              <a:t> read together to </a:t>
            </a: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 sz="2000">
                <a:highlight>
                  <a:srgbClr val="FFFF00"/>
                </a:highlight>
                <a:latin typeface="Century Gothic"/>
                <a:ea typeface="Century Gothic"/>
                <a:cs typeface="Century Gothic"/>
                <a:sym typeface="Century Gothic"/>
              </a:rPr>
              <a:t>Highlight</a:t>
            </a:r>
            <a:r>
              <a:rPr lang="en" sz="2000">
                <a:latin typeface="Century Gothic"/>
                <a:ea typeface="Century Gothic"/>
                <a:cs typeface="Century Gothic"/>
                <a:sym typeface="Century Gothic"/>
              </a:rPr>
              <a:t> ideas that </a:t>
            </a:r>
            <a:r>
              <a:rPr lang="en" sz="2000">
                <a:latin typeface="Century Gothic"/>
                <a:ea typeface="Century Gothic"/>
                <a:cs typeface="Century Gothic"/>
                <a:sym typeface="Century Gothic"/>
              </a:rPr>
              <a:t>explain</a:t>
            </a:r>
            <a:r>
              <a:rPr lang="en" sz="2000">
                <a:latin typeface="Century Gothic"/>
                <a:ea typeface="Century Gothic"/>
                <a:cs typeface="Century Gothic"/>
                <a:sym typeface="Century Gothic"/>
              </a:rPr>
              <a:t> droughts and how they happen. </a:t>
            </a: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 sz="2000">
                <a:latin typeface="Century Gothic"/>
                <a:ea typeface="Century Gothic"/>
                <a:cs typeface="Century Gothic"/>
                <a:sym typeface="Century Gothic"/>
              </a:rPr>
              <a:t>Identify</a:t>
            </a:r>
            <a:r>
              <a:rPr lang="en" sz="2000">
                <a:latin typeface="Century Gothic"/>
                <a:ea typeface="Century Gothic"/>
                <a:cs typeface="Century Gothic"/>
                <a:sym typeface="Century Gothic"/>
              </a:rPr>
              <a:t> what ideas about drought that </a:t>
            </a:r>
            <a:r>
              <a:rPr lang="en" sz="2000">
                <a:latin typeface="Century Gothic"/>
                <a:ea typeface="Century Gothic"/>
                <a:cs typeface="Century Gothic"/>
                <a:sym typeface="Century Gothic"/>
              </a:rPr>
              <a:t>surprise</a:t>
            </a:r>
            <a:r>
              <a:rPr lang="en" sz="2000">
                <a:latin typeface="Century Gothic"/>
                <a:ea typeface="Century Gothic"/>
                <a:cs typeface="Century Gothic"/>
                <a:sym typeface="Century Gothic"/>
              </a:rPr>
              <a:t> you. * Star ideas that </a:t>
            </a:r>
            <a:r>
              <a:rPr lang="en" sz="2000">
                <a:latin typeface="Century Gothic"/>
                <a:ea typeface="Century Gothic"/>
                <a:cs typeface="Century Gothic"/>
                <a:sym typeface="Century Gothic"/>
              </a:rPr>
              <a:t>surprise</a:t>
            </a:r>
            <a:r>
              <a:rPr lang="en" sz="2000">
                <a:latin typeface="Century Gothic"/>
                <a:ea typeface="Century Gothic"/>
                <a:cs typeface="Century Gothic"/>
                <a:sym typeface="Century Gothic"/>
              </a:rPr>
              <a:t> you. </a:t>
            </a:r>
            <a:endParaRPr sz="2000">
              <a:latin typeface="Century Gothic"/>
              <a:ea typeface="Century Gothic"/>
              <a:cs typeface="Century Gothic"/>
              <a:sym typeface="Century Gothic"/>
            </a:endParaRPr>
          </a:p>
          <a:p>
            <a:pPr indent="0" lvl="0" marL="0" rtl="0" algn="l">
              <a:spcBef>
                <a:spcPts val="0"/>
              </a:spcBef>
              <a:spcAft>
                <a:spcPts val="0"/>
              </a:spcAft>
              <a:buNone/>
            </a:pPr>
            <a:r>
              <a:rPr lang="en" sz="2000">
                <a:latin typeface="Century Gothic"/>
                <a:ea typeface="Century Gothic"/>
                <a:cs typeface="Century Gothic"/>
                <a:sym typeface="Century Gothic"/>
              </a:rPr>
              <a:t>Create a pocket for your reading. Title: What is drought? </a:t>
            </a:r>
            <a:endParaRPr sz="2000">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What is drought? </a:t>
            </a:r>
            <a:endParaRPr/>
          </a:p>
        </p:txBody>
      </p:sp>
      <p:pic>
        <p:nvPicPr>
          <p:cNvPr id="104" name="Google Shape;104;p19"/>
          <p:cNvPicPr preferRelativeResize="0"/>
          <p:nvPr/>
        </p:nvPicPr>
        <p:blipFill>
          <a:blip r:embed="rId3">
            <a:alphaModFix/>
          </a:blip>
          <a:stretch>
            <a:fillRect/>
          </a:stretch>
        </p:blipFill>
        <p:spPr>
          <a:xfrm>
            <a:off x="245900" y="1063800"/>
            <a:ext cx="4634399" cy="3016449"/>
          </a:xfrm>
          <a:prstGeom prst="rect">
            <a:avLst/>
          </a:prstGeom>
          <a:noFill/>
          <a:ln>
            <a:noFill/>
          </a:ln>
        </p:spPr>
      </p:pic>
      <p:sp>
        <p:nvSpPr>
          <p:cNvPr id="105" name="Google Shape;105;p19"/>
          <p:cNvSpPr txBox="1"/>
          <p:nvPr/>
        </p:nvSpPr>
        <p:spPr>
          <a:xfrm>
            <a:off x="4968500" y="471875"/>
            <a:ext cx="4057800" cy="44331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Lets review and color the different drought </a:t>
            </a:r>
            <a:r>
              <a:rPr lang="en">
                <a:latin typeface="Lato"/>
                <a:ea typeface="Lato"/>
                <a:cs typeface="Lato"/>
                <a:sym typeface="Lato"/>
              </a:rPr>
              <a:t>categories</a:t>
            </a:r>
            <a:r>
              <a:rPr lang="en">
                <a:latin typeface="Lato"/>
                <a:ea typeface="Lato"/>
                <a:cs typeface="Lato"/>
                <a:sym typeface="Lato"/>
              </a:rPr>
              <a:t>. </a:t>
            </a:r>
            <a:endParaRPr>
              <a:latin typeface="Lato"/>
              <a:ea typeface="Lato"/>
              <a:cs typeface="Lato"/>
              <a:sym typeface="Lato"/>
            </a:endParaRPr>
          </a:p>
          <a:p>
            <a:pPr indent="-317500" lvl="0" marL="457200" rtl="0" algn="l">
              <a:spcBef>
                <a:spcPts val="0"/>
              </a:spcBef>
              <a:spcAft>
                <a:spcPts val="0"/>
              </a:spcAft>
              <a:buSzPts val="1400"/>
              <a:buFont typeface="Lato"/>
              <a:buAutoNum type="arabicPeriod"/>
            </a:pPr>
            <a:r>
              <a:rPr lang="en">
                <a:latin typeface="Lato"/>
                <a:ea typeface="Lato"/>
                <a:cs typeface="Lato"/>
                <a:sym typeface="Lato"/>
              </a:rPr>
              <a:t>Glue the drought </a:t>
            </a:r>
            <a:r>
              <a:rPr lang="en">
                <a:latin typeface="Lato"/>
                <a:ea typeface="Lato"/>
                <a:cs typeface="Lato"/>
                <a:sym typeface="Lato"/>
              </a:rPr>
              <a:t>categories</a:t>
            </a:r>
            <a:r>
              <a:rPr lang="en">
                <a:latin typeface="Lato"/>
                <a:ea typeface="Lato"/>
                <a:cs typeface="Lato"/>
                <a:sym typeface="Lato"/>
              </a:rPr>
              <a:t> table in your INB. </a:t>
            </a:r>
            <a:endParaRPr>
              <a:latin typeface="Lato"/>
              <a:ea typeface="Lato"/>
              <a:cs typeface="Lato"/>
              <a:sym typeface="Lato"/>
            </a:endParaRPr>
          </a:p>
          <a:p>
            <a:pPr indent="-317500" lvl="0" marL="457200" rtl="0" algn="l">
              <a:spcBef>
                <a:spcPts val="0"/>
              </a:spcBef>
              <a:spcAft>
                <a:spcPts val="0"/>
              </a:spcAft>
              <a:buSzPts val="1400"/>
              <a:buFont typeface="Lato"/>
              <a:buAutoNum type="arabicPeriod"/>
            </a:pPr>
            <a:r>
              <a:rPr lang="en">
                <a:latin typeface="Lato"/>
                <a:ea typeface="Lato"/>
                <a:cs typeface="Lato"/>
                <a:sym typeface="Lato"/>
              </a:rPr>
              <a:t>Color code each </a:t>
            </a:r>
            <a:r>
              <a:rPr lang="en">
                <a:latin typeface="Lato"/>
                <a:ea typeface="Lato"/>
                <a:cs typeface="Lato"/>
                <a:sym typeface="Lato"/>
              </a:rPr>
              <a:t>category</a:t>
            </a:r>
            <a:r>
              <a:rPr lang="en">
                <a:latin typeface="Lato"/>
                <a:ea typeface="Lato"/>
                <a:cs typeface="Lato"/>
                <a:sym typeface="Lato"/>
              </a:rPr>
              <a:t> as shown. </a:t>
            </a:r>
            <a:endParaRPr>
              <a:latin typeface="Lato"/>
              <a:ea typeface="Lato"/>
              <a:cs typeface="Lato"/>
              <a:sym typeface="Lato"/>
            </a:endParaRPr>
          </a:p>
          <a:p>
            <a:pPr indent="-317500" lvl="0" marL="457200" rtl="0" algn="l">
              <a:spcBef>
                <a:spcPts val="0"/>
              </a:spcBef>
              <a:spcAft>
                <a:spcPts val="0"/>
              </a:spcAft>
              <a:buSzPts val="1400"/>
              <a:buFont typeface="Lato"/>
              <a:buAutoNum type="arabicPeriod"/>
            </a:pPr>
            <a:r>
              <a:rPr lang="en">
                <a:latin typeface="Lato"/>
                <a:ea typeface="Lato"/>
                <a:cs typeface="Lato"/>
                <a:sym typeface="Lato"/>
              </a:rPr>
              <a:t>Add the following notes under the title:</a:t>
            </a:r>
            <a:endParaRPr>
              <a:latin typeface="Lato"/>
              <a:ea typeface="Lato"/>
              <a:cs typeface="Lato"/>
              <a:sym typeface="Lato"/>
            </a:endParaRPr>
          </a:p>
          <a:p>
            <a:pPr indent="0" lvl="0" marL="0" rtl="0" algn="l">
              <a:spcBef>
                <a:spcPts val="0"/>
              </a:spcBef>
              <a:spcAft>
                <a:spcPts val="0"/>
              </a:spcAft>
              <a:buNone/>
            </a:pPr>
            <a:r>
              <a:rPr b="1" lang="en" sz="1600">
                <a:highlight>
                  <a:srgbClr val="FFFF00"/>
                </a:highlight>
                <a:latin typeface="Lato"/>
                <a:ea typeface="Lato"/>
                <a:cs typeface="Lato"/>
                <a:sym typeface="Lato"/>
              </a:rPr>
              <a:t>Definition</a:t>
            </a:r>
            <a:r>
              <a:rPr b="1" lang="en" sz="1600">
                <a:highlight>
                  <a:srgbClr val="FFFF00"/>
                </a:highlight>
                <a:latin typeface="Lato"/>
                <a:ea typeface="Lato"/>
                <a:cs typeface="Lato"/>
                <a:sym typeface="Lato"/>
              </a:rPr>
              <a:t>:</a:t>
            </a:r>
            <a:r>
              <a:rPr lang="en" sz="1600">
                <a:solidFill>
                  <a:schemeClr val="dk2"/>
                </a:solidFill>
                <a:highlight>
                  <a:srgbClr val="FFFF00"/>
                </a:highlight>
                <a:latin typeface="Lato"/>
                <a:ea typeface="Lato"/>
                <a:cs typeface="Lato"/>
                <a:sym typeface="Lato"/>
              </a:rPr>
              <a:t> </a:t>
            </a:r>
            <a:r>
              <a:rPr lang="en" sz="1600">
                <a:solidFill>
                  <a:schemeClr val="dk2"/>
                </a:solidFill>
                <a:latin typeface="Lato"/>
                <a:ea typeface="Lato"/>
                <a:cs typeface="Lato"/>
                <a:sym typeface="Lato"/>
              </a:rPr>
              <a:t>A drought is a period of drier than normal conditions that results in water-related problems.</a:t>
            </a:r>
            <a:endParaRPr sz="1600">
              <a:solidFill>
                <a:schemeClr val="dk2"/>
              </a:solidFill>
              <a:latin typeface="Lato"/>
              <a:ea typeface="Lato"/>
              <a:cs typeface="Lato"/>
              <a:sym typeface="Lato"/>
            </a:endParaRPr>
          </a:p>
          <a:p>
            <a:pPr indent="0" lvl="0" marL="0" rtl="0" algn="l">
              <a:spcBef>
                <a:spcPts val="0"/>
              </a:spcBef>
              <a:spcAft>
                <a:spcPts val="0"/>
              </a:spcAft>
              <a:buNone/>
            </a:pPr>
            <a:r>
              <a:rPr b="1" lang="en" sz="1600" u="sng">
                <a:latin typeface="Lato"/>
                <a:ea typeface="Lato"/>
                <a:cs typeface="Lato"/>
                <a:sym typeface="Lato"/>
              </a:rPr>
              <a:t>Notes on drought: </a:t>
            </a:r>
            <a:endParaRPr b="1" sz="1600" u="sng">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Different indicators tell us how bad drought is in a given region. </a:t>
            </a:r>
            <a:r>
              <a:rPr lang="en" sz="1600">
                <a:latin typeface="Lato"/>
                <a:ea typeface="Lato"/>
                <a:cs typeface="Lato"/>
                <a:sym typeface="Lato"/>
              </a:rPr>
              <a:t>Indicators</a:t>
            </a:r>
            <a:r>
              <a:rPr lang="en" sz="1600">
                <a:latin typeface="Lato"/>
                <a:ea typeface="Lato"/>
                <a:cs typeface="Lato"/>
                <a:sym typeface="Lato"/>
              </a:rPr>
              <a:t> include:</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How much </a:t>
            </a:r>
            <a:r>
              <a:rPr lang="en" sz="1600">
                <a:latin typeface="Lato"/>
                <a:ea typeface="Lato"/>
                <a:cs typeface="Lato"/>
                <a:sym typeface="Lato"/>
              </a:rPr>
              <a:t>moisture is</a:t>
            </a:r>
            <a:r>
              <a:rPr lang="en" sz="1600">
                <a:latin typeface="Lato"/>
                <a:ea typeface="Lato"/>
                <a:cs typeface="Lato"/>
                <a:sym typeface="Lato"/>
              </a:rPr>
              <a:t> in the soil.</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How much water runs in the streams.</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The amount of </a:t>
            </a:r>
            <a:r>
              <a:rPr lang="en" sz="1600">
                <a:latin typeface="Lato"/>
                <a:ea typeface="Lato"/>
                <a:cs typeface="Lato"/>
                <a:sym typeface="Lato"/>
              </a:rPr>
              <a:t>precipitation</a:t>
            </a:r>
            <a:r>
              <a:rPr lang="en" sz="1600">
                <a:latin typeface="Lato"/>
                <a:ea typeface="Lato"/>
                <a:cs typeface="Lato"/>
                <a:sym typeface="Lato"/>
              </a:rPr>
              <a:t> compared to the surface temperature. </a:t>
            </a:r>
            <a:endParaRPr sz="1600">
              <a:latin typeface="Lato"/>
              <a:ea typeface="Lato"/>
              <a:cs typeface="Lato"/>
              <a:sym typeface="Lato"/>
            </a:endParaRPr>
          </a:p>
          <a:p>
            <a:pPr indent="0" lvl="0" marL="0" rtl="0" algn="l">
              <a:spcBef>
                <a:spcPts val="0"/>
              </a:spcBef>
              <a:spcAft>
                <a:spcPts val="0"/>
              </a:spcAft>
              <a:buNone/>
            </a:pPr>
            <a:r>
              <a:rPr lang="en" sz="1600">
                <a:solidFill>
                  <a:srgbClr val="121212"/>
                </a:solidFill>
                <a:latin typeface="Lato"/>
                <a:ea typeface="Lato"/>
                <a:cs typeface="Lato"/>
                <a:sym typeface="Lato"/>
              </a:rPr>
              <a:t>A drought happens when there is less </a:t>
            </a:r>
            <a:r>
              <a:rPr lang="en" sz="1600">
                <a:solidFill>
                  <a:srgbClr val="121212"/>
                </a:solidFill>
                <a:latin typeface="Lato"/>
                <a:ea typeface="Lato"/>
                <a:cs typeface="Lato"/>
                <a:sym typeface="Lato"/>
              </a:rPr>
              <a:t>precipitation</a:t>
            </a:r>
            <a:r>
              <a:rPr lang="en" sz="1600">
                <a:solidFill>
                  <a:srgbClr val="121212"/>
                </a:solidFill>
                <a:latin typeface="Lato"/>
                <a:ea typeface="Lato"/>
                <a:cs typeface="Lato"/>
                <a:sym typeface="Lato"/>
              </a:rPr>
              <a:t> in an area then normal. </a:t>
            </a:r>
            <a:endParaRPr sz="16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09" name="Shape 109"/>
        <p:cNvGrpSpPr/>
        <p:nvPr/>
      </p:nvGrpSpPr>
      <p:grpSpPr>
        <a:xfrm>
          <a:off x="0" y="0"/>
          <a:ext cx="0" cy="0"/>
          <a:chOff x="0" y="0"/>
          <a:chExt cx="0" cy="0"/>
        </a:xfrm>
      </p:grpSpPr>
      <p:sp>
        <p:nvSpPr>
          <p:cNvPr id="110" name="Google Shape;110;p20"/>
          <p:cNvSpPr txBox="1"/>
          <p:nvPr>
            <p:ph type="title"/>
          </p:nvPr>
        </p:nvSpPr>
        <p:spPr>
          <a:xfrm>
            <a:off x="245900" y="920550"/>
            <a:ext cx="87384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What is drought? </a:t>
            </a:r>
            <a:endParaRPr/>
          </a:p>
        </p:txBody>
      </p:sp>
      <p:pic>
        <p:nvPicPr>
          <p:cNvPr id="111" name="Google Shape;111;p20"/>
          <p:cNvPicPr preferRelativeResize="0"/>
          <p:nvPr/>
        </p:nvPicPr>
        <p:blipFill>
          <a:blip r:embed="rId3">
            <a:alphaModFix/>
          </a:blip>
          <a:stretch>
            <a:fillRect/>
          </a:stretch>
        </p:blipFill>
        <p:spPr>
          <a:xfrm>
            <a:off x="245900" y="1743575"/>
            <a:ext cx="4634399" cy="3016449"/>
          </a:xfrm>
          <a:prstGeom prst="rect">
            <a:avLst/>
          </a:prstGeom>
          <a:noFill/>
          <a:ln>
            <a:noFill/>
          </a:ln>
        </p:spPr>
      </p:pic>
      <p:sp>
        <p:nvSpPr>
          <p:cNvPr id="112" name="Google Shape;112;p20"/>
          <p:cNvSpPr txBox="1"/>
          <p:nvPr/>
        </p:nvSpPr>
        <p:spPr>
          <a:xfrm>
            <a:off x="4926500" y="1574050"/>
            <a:ext cx="4057800" cy="33555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00FF00"/>
                </a:highlight>
                <a:latin typeface="Lato"/>
                <a:ea typeface="Lato"/>
                <a:cs typeface="Lato"/>
                <a:sym typeface="Lato"/>
              </a:rPr>
              <a:t>Complete the </a:t>
            </a:r>
            <a:r>
              <a:rPr lang="en">
                <a:highlight>
                  <a:srgbClr val="00FF00"/>
                </a:highlight>
                <a:latin typeface="Lato"/>
                <a:ea typeface="Lato"/>
                <a:cs typeface="Lato"/>
                <a:sym typeface="Lato"/>
              </a:rPr>
              <a:t>following</a:t>
            </a:r>
            <a:r>
              <a:rPr lang="en">
                <a:highlight>
                  <a:srgbClr val="00FF00"/>
                </a:highlight>
                <a:latin typeface="Lato"/>
                <a:ea typeface="Lato"/>
                <a:cs typeface="Lato"/>
                <a:sym typeface="Lato"/>
              </a:rPr>
              <a:t> in your INB: </a:t>
            </a:r>
            <a:endParaRPr>
              <a:highlight>
                <a:srgbClr val="00FF00"/>
              </a:highlight>
              <a:latin typeface="Lato"/>
              <a:ea typeface="Lato"/>
              <a:cs typeface="Lato"/>
              <a:sym typeface="Lato"/>
            </a:endParaRPr>
          </a:p>
          <a:p>
            <a:pPr indent="0" lvl="0" marL="0" rtl="0" algn="l">
              <a:spcBef>
                <a:spcPts val="0"/>
              </a:spcBef>
              <a:spcAft>
                <a:spcPts val="0"/>
              </a:spcAft>
              <a:buNone/>
            </a:pPr>
            <a:r>
              <a:rPr b="1" lang="en" sz="1600">
                <a:highlight>
                  <a:srgbClr val="FFFF00"/>
                </a:highlight>
                <a:latin typeface="Lato"/>
                <a:ea typeface="Lato"/>
                <a:cs typeface="Lato"/>
                <a:sym typeface="Lato"/>
              </a:rPr>
              <a:t>Definition:</a:t>
            </a:r>
            <a:r>
              <a:rPr lang="en" sz="1600">
                <a:solidFill>
                  <a:schemeClr val="dk2"/>
                </a:solidFill>
                <a:highlight>
                  <a:srgbClr val="FFFF00"/>
                </a:highlight>
                <a:latin typeface="Lato"/>
                <a:ea typeface="Lato"/>
                <a:cs typeface="Lato"/>
                <a:sym typeface="Lato"/>
              </a:rPr>
              <a:t> </a:t>
            </a:r>
            <a:r>
              <a:rPr lang="en" sz="1600">
                <a:solidFill>
                  <a:schemeClr val="dk2"/>
                </a:solidFill>
                <a:latin typeface="Lato"/>
                <a:ea typeface="Lato"/>
                <a:cs typeface="Lato"/>
                <a:sym typeface="Lato"/>
              </a:rPr>
              <a:t>A drought is a period of drier than normal conditions that results in water-related problems.</a:t>
            </a:r>
            <a:endParaRPr sz="1600">
              <a:solidFill>
                <a:schemeClr val="dk2"/>
              </a:solidFill>
              <a:latin typeface="Lato"/>
              <a:ea typeface="Lato"/>
              <a:cs typeface="Lato"/>
              <a:sym typeface="Lato"/>
            </a:endParaRPr>
          </a:p>
          <a:p>
            <a:pPr indent="0" lvl="0" marL="0" rtl="0" algn="l">
              <a:spcBef>
                <a:spcPts val="0"/>
              </a:spcBef>
              <a:spcAft>
                <a:spcPts val="0"/>
              </a:spcAft>
              <a:buNone/>
            </a:pPr>
            <a:r>
              <a:rPr b="1" lang="en" sz="1600" u="sng">
                <a:latin typeface="Lato"/>
                <a:ea typeface="Lato"/>
                <a:cs typeface="Lato"/>
                <a:sym typeface="Lato"/>
              </a:rPr>
              <a:t>Notes on drought: </a:t>
            </a:r>
            <a:endParaRPr b="1" sz="1600" u="sng">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Different indicators tell us how bad drought is in a given region. Indicators include:</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How much moisture is in the soil.</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How much water runs in the streams.</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The amount of precipitation compared to the surface temperature. </a:t>
            </a:r>
            <a:endParaRPr sz="1600">
              <a:latin typeface="Lato"/>
              <a:ea typeface="Lato"/>
              <a:cs typeface="Lato"/>
              <a:sym typeface="Lato"/>
            </a:endParaRPr>
          </a:p>
          <a:p>
            <a:pPr indent="0" lvl="0" marL="0" rtl="0" algn="l">
              <a:spcBef>
                <a:spcPts val="0"/>
              </a:spcBef>
              <a:spcAft>
                <a:spcPts val="0"/>
              </a:spcAft>
              <a:buNone/>
            </a:pPr>
            <a:r>
              <a:rPr lang="en" sz="1600">
                <a:solidFill>
                  <a:srgbClr val="121212"/>
                </a:solidFill>
                <a:latin typeface="Lato"/>
                <a:ea typeface="Lato"/>
                <a:cs typeface="Lato"/>
                <a:sym typeface="Lato"/>
              </a:rPr>
              <a:t>A drought happens when there is less precipitation in an area then normal. </a:t>
            </a:r>
            <a:endParaRPr sz="1600">
              <a:latin typeface="Lato"/>
              <a:ea typeface="Lato"/>
              <a:cs typeface="Lato"/>
              <a:sym typeface="Lato"/>
            </a:endParaRPr>
          </a:p>
        </p:txBody>
      </p:sp>
      <p:sp>
        <p:nvSpPr>
          <p:cNvPr id="113" name="Google Shape;113;p20"/>
          <p:cNvSpPr txBox="1"/>
          <p:nvPr/>
        </p:nvSpPr>
        <p:spPr>
          <a:xfrm>
            <a:off x="3999325" y="200450"/>
            <a:ext cx="4985100" cy="1038300"/>
          </a:xfrm>
          <a:prstGeom prst="rect">
            <a:avLst/>
          </a:prstGeom>
          <a:solidFill>
            <a:srgbClr val="FF9900"/>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Comic Sans MS"/>
                <a:ea typeface="Comic Sans MS"/>
                <a:cs typeface="Comic Sans MS"/>
                <a:sym typeface="Comic Sans MS"/>
              </a:rPr>
              <a:t>Welcome to class. Find your assigned seat. Collect your INB, pencil, yellow, orange, red, brown color pencils. </a:t>
            </a:r>
            <a:endParaRPr sz="1900">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Review </a:t>
            </a:r>
            <a:endParaRPr/>
          </a:p>
        </p:txBody>
      </p:sp>
      <p:sp>
        <p:nvSpPr>
          <p:cNvPr id="119" name="Google Shape;119;p21"/>
          <p:cNvSpPr txBox="1"/>
          <p:nvPr/>
        </p:nvSpPr>
        <p:spPr>
          <a:xfrm>
            <a:off x="7029800" y="1162500"/>
            <a:ext cx="1752300" cy="19548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Century Gothic"/>
                <a:ea typeface="Century Gothic"/>
                <a:cs typeface="Century Gothic"/>
                <a:sym typeface="Century Gothic"/>
              </a:rPr>
              <a:t>What is a drought? </a:t>
            </a:r>
            <a:endParaRPr sz="2300">
              <a:latin typeface="Century Gothic"/>
              <a:ea typeface="Century Gothic"/>
              <a:cs typeface="Century Gothic"/>
              <a:sym typeface="Century Gothic"/>
            </a:endParaRPr>
          </a:p>
          <a:p>
            <a:pPr indent="0" lvl="0" marL="0" rtl="0" algn="l">
              <a:spcBef>
                <a:spcPts val="0"/>
              </a:spcBef>
              <a:spcAft>
                <a:spcPts val="0"/>
              </a:spcAft>
              <a:buNone/>
            </a:pPr>
            <a:r>
              <a:rPr lang="en" sz="2300">
                <a:latin typeface="Century Gothic"/>
                <a:ea typeface="Century Gothic"/>
                <a:cs typeface="Century Gothic"/>
                <a:sym typeface="Century Gothic"/>
              </a:rPr>
              <a:t>How does a drought occur?</a:t>
            </a:r>
            <a:r>
              <a:rPr lang="en" sz="2300">
                <a:latin typeface="Century Gothic"/>
                <a:ea typeface="Century Gothic"/>
                <a:cs typeface="Century Gothic"/>
                <a:sym typeface="Century Gothic"/>
              </a:rPr>
              <a:t>  </a:t>
            </a:r>
            <a:endParaRPr sz="2300">
              <a:latin typeface="Century Gothic"/>
              <a:ea typeface="Century Gothic"/>
              <a:cs typeface="Century Gothic"/>
              <a:sym typeface="Century Gothic"/>
            </a:endParaRPr>
          </a:p>
        </p:txBody>
      </p:sp>
      <p:pic>
        <p:nvPicPr>
          <p:cNvPr id="120" name="Google Shape;120;p21">
            <a:hlinkClick r:id="rId3"/>
          </p:cNvPr>
          <p:cNvPicPr preferRelativeResize="0"/>
          <p:nvPr/>
        </p:nvPicPr>
        <p:blipFill>
          <a:blip r:embed="rId4">
            <a:alphaModFix/>
          </a:blip>
          <a:stretch>
            <a:fillRect/>
          </a:stretch>
        </p:blipFill>
        <p:spPr>
          <a:xfrm>
            <a:off x="152400" y="1170125"/>
            <a:ext cx="6725002" cy="28403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t>What causes </a:t>
            </a:r>
            <a:r>
              <a:rPr lang="en"/>
              <a:t>drought</a:t>
            </a:r>
            <a:r>
              <a:rPr lang="en"/>
              <a:t> or water scarcity: </a:t>
            </a:r>
            <a:r>
              <a:rPr lang="en"/>
              <a:t> </a:t>
            </a:r>
            <a:endParaRPr/>
          </a:p>
        </p:txBody>
      </p:sp>
      <p:sp>
        <p:nvSpPr>
          <p:cNvPr id="126" name="Google Shape;126;p22"/>
          <p:cNvSpPr txBox="1"/>
          <p:nvPr/>
        </p:nvSpPr>
        <p:spPr>
          <a:xfrm>
            <a:off x="394800" y="1129600"/>
            <a:ext cx="546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27" name="Google Shape;127;p22"/>
          <p:cNvSpPr txBox="1"/>
          <p:nvPr/>
        </p:nvSpPr>
        <p:spPr>
          <a:xfrm>
            <a:off x="5615075" y="1195400"/>
            <a:ext cx="2939100" cy="33708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Century Gothic"/>
                <a:ea typeface="Century Gothic"/>
                <a:cs typeface="Century Gothic"/>
                <a:sym typeface="Century Gothic"/>
              </a:rPr>
              <a:t>Water scarcity occurs when people </a:t>
            </a:r>
            <a:r>
              <a:rPr lang="en" sz="2300">
                <a:latin typeface="Century Gothic"/>
                <a:ea typeface="Century Gothic"/>
                <a:cs typeface="Century Gothic"/>
                <a:sym typeface="Century Gothic"/>
              </a:rPr>
              <a:t>don't</a:t>
            </a:r>
            <a:r>
              <a:rPr lang="en" sz="2300">
                <a:latin typeface="Century Gothic"/>
                <a:ea typeface="Century Gothic"/>
                <a:cs typeface="Century Gothic"/>
                <a:sym typeface="Century Gothic"/>
              </a:rPr>
              <a:t> have enough fresh water to meet demand. What ideas did you hear that </a:t>
            </a:r>
            <a:r>
              <a:rPr lang="en" sz="2300">
                <a:latin typeface="Century Gothic"/>
                <a:ea typeface="Century Gothic"/>
                <a:cs typeface="Century Gothic"/>
                <a:sym typeface="Century Gothic"/>
              </a:rPr>
              <a:t>contribute</a:t>
            </a:r>
            <a:r>
              <a:rPr lang="en" sz="2300">
                <a:latin typeface="Century Gothic"/>
                <a:ea typeface="Century Gothic"/>
                <a:cs typeface="Century Gothic"/>
                <a:sym typeface="Century Gothic"/>
              </a:rPr>
              <a:t> to water scarcity?  </a:t>
            </a:r>
            <a:endParaRPr sz="2300">
              <a:latin typeface="Century Gothic"/>
              <a:ea typeface="Century Gothic"/>
              <a:cs typeface="Century Gothic"/>
              <a:sym typeface="Century Gothic"/>
            </a:endParaRPr>
          </a:p>
        </p:txBody>
      </p:sp>
      <p:pic>
        <p:nvPicPr>
          <p:cNvPr descr="Isn't it amazing that it takes 24'000 litres of water to produce 1 kg of chocolate? In this video we present some interesting facts about Water Scarcity and hopefully encourage you to do something about it." id="128" name="Google Shape;128;p22" title="Water Crisis - A short introduction">
            <a:hlinkClick r:id="rId3"/>
          </p:cNvPr>
          <p:cNvPicPr preferRelativeResize="0"/>
          <p:nvPr/>
        </p:nvPicPr>
        <p:blipFill>
          <a:blip r:embed="rId4">
            <a:alphaModFix/>
          </a:blip>
          <a:stretch>
            <a:fillRect/>
          </a:stretch>
        </p:blipFill>
        <p:spPr>
          <a:xfrm>
            <a:off x="311700" y="1147700"/>
            <a:ext cx="5091950" cy="3818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