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Playfair Display"/>
      <p:regular r:id="rId31"/>
      <p:bold r:id="rId32"/>
      <p:italic r:id="rId33"/>
      <p:boldItalic r:id="rId34"/>
    </p:embeddedFont>
    <p:embeddedFont>
      <p:font typeface="Lato"/>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293060-B698-444C-B0F5-724FAEE01B54}">
  <a:tblStyle styleId="{66293060-B698-444C-B0F5-724FAEE01B5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4.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layfairDisplay-italic.fntdata"/><Relationship Id="rId10" Type="http://schemas.openxmlformats.org/officeDocument/2006/relationships/slide" Target="slides/slide4.xml"/><Relationship Id="rId32" Type="http://schemas.openxmlformats.org/officeDocument/2006/relationships/font" Target="fonts/PlayfairDisplay-bold.fntdata"/><Relationship Id="rId13" Type="http://schemas.openxmlformats.org/officeDocument/2006/relationships/slide" Target="slides/slide7.xml"/><Relationship Id="rId35" Type="http://schemas.openxmlformats.org/officeDocument/2006/relationships/font" Target="fonts/Lato-regular.fntdata"/><Relationship Id="rId12" Type="http://schemas.openxmlformats.org/officeDocument/2006/relationships/slide" Target="slides/slide6.xml"/><Relationship Id="rId34" Type="http://schemas.openxmlformats.org/officeDocument/2006/relationships/font" Target="fonts/PlayfairDisplay-boldItalic.fntdata"/><Relationship Id="rId15" Type="http://schemas.openxmlformats.org/officeDocument/2006/relationships/slide" Target="slides/slide9.xml"/><Relationship Id="rId37" Type="http://schemas.openxmlformats.org/officeDocument/2006/relationships/font" Target="fonts/Lato-italic.fntdata"/><Relationship Id="rId14" Type="http://schemas.openxmlformats.org/officeDocument/2006/relationships/slide" Target="slides/slide8.xml"/><Relationship Id="rId36" Type="http://schemas.openxmlformats.org/officeDocument/2006/relationships/font" Target="fonts/Lato-bold.fntdata"/><Relationship Id="rId17" Type="http://schemas.openxmlformats.org/officeDocument/2006/relationships/slide" Target="slides/slide11.xml"/><Relationship Id="rId39" Type="http://schemas.openxmlformats.org/officeDocument/2006/relationships/font" Target="fonts/CenturyGothic-regular.fntdata"/><Relationship Id="rId16" Type="http://schemas.openxmlformats.org/officeDocument/2006/relationships/slide" Target="slides/slide10.xml"/><Relationship Id="rId38" Type="http://schemas.openxmlformats.org/officeDocument/2006/relationships/font" Target="fonts/La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Uv26dIgaKs&amp;t=2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28665aa7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628665aa7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628665aa7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628665aa7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91719374d1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91719374d1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f170f7b9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f170f7b9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f170f7b9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1f170f7b9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91253003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91253003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2d90bb7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2d90bb7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62d90bb7b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62d90bb7b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2d90bb7b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62d90bb7b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9edab2f1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89edab2f1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8a0af439fc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8a0af439fc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a0af439fc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8a0af439fc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62d90bb7b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62d90bb7b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9d6be1af3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9d6be1af3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d6be1af3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d6be1af3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91719374d1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91719374d1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2d90bb7b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62d90bb7b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d6be1af35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d6be1af35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89edab2f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89edab2f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8f889706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8f889706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2"/>
              </a:rPr>
              <a:t>https://www.youtube.com/watch?v=3Uv26dIgaKs&amp;t=2s</a:t>
            </a:r>
            <a:r>
              <a:rPr b="1" lang="en"/>
              <a:t>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3def7d0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3def7d0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f170f7b9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f170f7b9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87a3b1ba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87a3b1ba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12530035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912530035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youtube.com/watch?v=-A0VMI6CuKk"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hyperlink" Target="https://www.youtube.com/watch?v=3Uv26dIgaKs&amp;t=2s" TargetMode="External"/><Relationship Id="rId6" Type="http://schemas.openxmlformats.org/officeDocument/2006/relationships/hyperlink" Target="https://docs.google.com/document/d/1WUXACimBI4YEv9-3Dgu9Qsjngewy7oQ5eGJjPwavDc8/edit" TargetMode="External"/><Relationship Id="rId7" Type="http://schemas.openxmlformats.org/officeDocument/2006/relationships/image" Target="../media/image10.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23.jpg"/><Relationship Id="rId5"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youtube.com/watch?v=EtW2rrLHs08" TargetMode="Externa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s://climate.nasa.gov/images-of-change/?id=809#809-dusty-ice-on-icelands-largest-glacier" TargetMode="External"/><Relationship Id="rId6" Type="http://schemas.openxmlformats.org/officeDocument/2006/relationships/hyperlink" Target="https://climate.nasa.gov/interactives/climate-time-machine/" TargetMode="External"/><Relationship Id="rId7" Type="http://schemas.openxmlformats.org/officeDocument/2006/relationships/image" Target="../media/image26.png"/><Relationship Id="rId8"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3Uv26dIgaKs"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8" name="Shape 68"/>
        <p:cNvGrpSpPr/>
        <p:nvPr/>
      </p:nvGrpSpPr>
      <p:grpSpPr>
        <a:xfrm>
          <a:off x="0" y="0"/>
          <a:ext cx="0" cy="0"/>
          <a:chOff x="0" y="0"/>
          <a:chExt cx="0" cy="0"/>
        </a:xfrm>
      </p:grpSpPr>
      <p:sp>
        <p:nvSpPr>
          <p:cNvPr id="69" name="Google Shape;69;p14"/>
          <p:cNvSpPr txBox="1"/>
          <p:nvPr/>
        </p:nvSpPr>
        <p:spPr>
          <a:xfrm>
            <a:off x="253500" y="1085725"/>
            <a:ext cx="8520600" cy="1062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Century Gothic"/>
                <a:ea typeface="Century Gothic"/>
                <a:cs typeface="Century Gothic"/>
                <a:sym typeface="Century Gothic"/>
              </a:rPr>
              <a:t>What is the average temperature in degrees celsius of the following measurements? </a:t>
            </a:r>
            <a:r>
              <a:rPr i="1" lang="en" sz="1900">
                <a:latin typeface="Century Gothic"/>
                <a:ea typeface="Century Gothic"/>
                <a:cs typeface="Century Gothic"/>
                <a:sym typeface="Century Gothic"/>
              </a:rPr>
              <a:t>(this is the metric unit, you may be more familiar with fahrenheit)</a:t>
            </a:r>
            <a:r>
              <a:rPr lang="en" sz="1900">
                <a:latin typeface="Century Gothic"/>
                <a:ea typeface="Century Gothic"/>
                <a:cs typeface="Century Gothic"/>
                <a:sym typeface="Century Gothic"/>
              </a:rPr>
              <a:t>. Open to next page in your INB to calculate the following:   </a:t>
            </a:r>
            <a:endParaRPr sz="1300">
              <a:latin typeface="Lato"/>
              <a:ea typeface="Lato"/>
              <a:cs typeface="Lato"/>
              <a:sym typeface="Lato"/>
            </a:endParaRPr>
          </a:p>
        </p:txBody>
      </p:sp>
      <p:sp>
        <p:nvSpPr>
          <p:cNvPr id="70" name="Google Shape;70;p14"/>
          <p:cNvSpPr txBox="1"/>
          <p:nvPr/>
        </p:nvSpPr>
        <p:spPr>
          <a:xfrm>
            <a:off x="253500" y="2267350"/>
            <a:ext cx="8520600" cy="2447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entury Gothic"/>
                <a:ea typeface="Century Gothic"/>
                <a:cs typeface="Century Gothic"/>
                <a:sym typeface="Century Gothic"/>
              </a:rPr>
              <a:t>16, 17, 14, 13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rPr lang="en" sz="2100">
                <a:latin typeface="Century Gothic"/>
                <a:ea typeface="Century Gothic"/>
                <a:cs typeface="Century Gothic"/>
                <a:sym typeface="Century Gothic"/>
              </a:rPr>
              <a:t>Average (mean) =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rPr lang="en" sz="2100">
                <a:latin typeface="Century Gothic"/>
                <a:ea typeface="Century Gothic"/>
                <a:cs typeface="Century Gothic"/>
                <a:sym typeface="Century Gothic"/>
              </a:rPr>
              <a:t>If the temperature (surface temperature) is 15.5 degrees celsius, would the temperature be warmer or colder than average? By how much? </a:t>
            </a:r>
            <a:endParaRPr sz="2100">
              <a:latin typeface="Century Gothic"/>
              <a:ea typeface="Century Gothic"/>
              <a:cs typeface="Century Gothic"/>
              <a:sym typeface="Century Gothic"/>
            </a:endParaRPr>
          </a:p>
        </p:txBody>
      </p:sp>
      <p:sp>
        <p:nvSpPr>
          <p:cNvPr id="71" name="Google Shape;71;p14"/>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Warm Up: </a:t>
            </a:r>
            <a:endParaRPr/>
          </a:p>
        </p:txBody>
      </p:sp>
      <p:sp>
        <p:nvSpPr>
          <p:cNvPr id="72" name="Google Shape;72;p14"/>
          <p:cNvSpPr txBox="1"/>
          <p:nvPr/>
        </p:nvSpPr>
        <p:spPr>
          <a:xfrm>
            <a:off x="2687225" y="208950"/>
            <a:ext cx="6318000" cy="4419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mic Sans MS"/>
                <a:ea typeface="Comic Sans MS"/>
                <a:cs typeface="Comic Sans MS"/>
                <a:sym typeface="Comic Sans MS"/>
              </a:rPr>
              <a:t>Welcome to class. Collect your INB, pencil, calculator. </a:t>
            </a:r>
            <a:endParaRPr sz="190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30" name="Shape 130"/>
        <p:cNvGrpSpPr/>
        <p:nvPr/>
      </p:nvGrpSpPr>
      <p:grpSpPr>
        <a:xfrm>
          <a:off x="0" y="0"/>
          <a:ext cx="0" cy="0"/>
          <a:chOff x="0" y="0"/>
          <a:chExt cx="0" cy="0"/>
        </a:xfrm>
      </p:grpSpPr>
      <p:sp>
        <p:nvSpPr>
          <p:cNvPr id="131" name="Google Shape;131;p23"/>
          <p:cNvSpPr txBox="1"/>
          <p:nvPr/>
        </p:nvSpPr>
        <p:spPr>
          <a:xfrm>
            <a:off x="118800" y="892250"/>
            <a:ext cx="8906400" cy="40635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The baseline is the temperature over a 30-year average.</a:t>
            </a:r>
            <a:r>
              <a:rPr lang="en">
                <a:latin typeface="Lato"/>
                <a:ea typeface="Lato"/>
                <a:cs typeface="Lato"/>
                <a:sym typeface="Lato"/>
              </a:rPr>
              <a:t> For example:</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In Oregon City the max surface temperature is recorded every day between 1960-1990. Here is the data recorded for Dec 1st over these 30 years in </a:t>
            </a:r>
            <a:r>
              <a:rPr lang="en">
                <a:latin typeface="Lato"/>
                <a:ea typeface="Lato"/>
                <a:cs typeface="Lato"/>
                <a:sym typeface="Lato"/>
              </a:rPr>
              <a:t>celsius (℃)</a:t>
            </a:r>
            <a:r>
              <a:rPr lang="en">
                <a:latin typeface="Lato"/>
                <a:ea typeface="Lato"/>
                <a:cs typeface="Lato"/>
                <a:sym typeface="Lato"/>
              </a:rPr>
              <a:t>. Use the data below to find the baseline temperature (average )for Dec 1st.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What is the baseline (also called the </a:t>
            </a:r>
            <a:r>
              <a:rPr lang="en">
                <a:latin typeface="Lato"/>
                <a:ea typeface="Lato"/>
                <a:cs typeface="Lato"/>
                <a:sym typeface="Lato"/>
              </a:rPr>
              <a:t>average) temperature for Dec 1st at Oregon City over this time period?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On Dec 1st, 2023 the </a:t>
            </a:r>
            <a:r>
              <a:rPr lang="en">
                <a:latin typeface="Lato"/>
                <a:ea typeface="Lato"/>
                <a:cs typeface="Lato"/>
                <a:sym typeface="Lato"/>
              </a:rPr>
              <a:t>temperature</a:t>
            </a:r>
            <a:r>
              <a:rPr lang="en">
                <a:latin typeface="Lato"/>
                <a:ea typeface="Lato"/>
                <a:cs typeface="Lato"/>
                <a:sym typeface="Lato"/>
              </a:rPr>
              <a:t> was recorded as  </a:t>
            </a:r>
            <a:r>
              <a:rPr b="1" lang="en">
                <a:latin typeface="Lato"/>
                <a:ea typeface="Lato"/>
                <a:cs typeface="Lato"/>
                <a:sym typeface="Lato"/>
              </a:rPr>
              <a:t> 10℃</a:t>
            </a:r>
            <a:r>
              <a:rPr lang="en">
                <a:latin typeface="Lato"/>
                <a:ea typeface="Lato"/>
                <a:cs typeface="Lato"/>
                <a:sym typeface="Lato"/>
              </a:rPr>
              <a:t>   How much </a:t>
            </a:r>
            <a:r>
              <a:rPr lang="en">
                <a:latin typeface="Lato"/>
                <a:ea typeface="Lato"/>
                <a:cs typeface="Lato"/>
                <a:sym typeface="Lato"/>
              </a:rPr>
              <a:t>different</a:t>
            </a:r>
            <a:r>
              <a:rPr lang="en">
                <a:latin typeface="Lato"/>
                <a:ea typeface="Lato"/>
                <a:cs typeface="Lato"/>
                <a:sym typeface="Lato"/>
              </a:rPr>
              <a:t> is this from the baseline?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We call the </a:t>
            </a:r>
            <a:r>
              <a:rPr lang="en">
                <a:latin typeface="Lato"/>
                <a:ea typeface="Lato"/>
                <a:cs typeface="Lato"/>
                <a:sym typeface="Lato"/>
              </a:rPr>
              <a:t>difference</a:t>
            </a:r>
            <a:r>
              <a:rPr lang="en">
                <a:latin typeface="Lato"/>
                <a:ea typeface="Lato"/>
                <a:cs typeface="Lato"/>
                <a:sym typeface="Lato"/>
              </a:rPr>
              <a:t> from the baseline </a:t>
            </a:r>
            <a:r>
              <a:rPr lang="en">
                <a:solidFill>
                  <a:srgbClr val="FF0000"/>
                </a:solidFill>
                <a:highlight>
                  <a:srgbClr val="FFFF00"/>
                </a:highlight>
                <a:latin typeface="Lato"/>
                <a:ea typeface="Lato"/>
                <a:cs typeface="Lato"/>
                <a:sym typeface="Lato"/>
              </a:rPr>
              <a:t>an </a:t>
            </a:r>
            <a:r>
              <a:rPr lang="en">
                <a:solidFill>
                  <a:srgbClr val="FF0000"/>
                </a:solidFill>
                <a:highlight>
                  <a:srgbClr val="FFFF00"/>
                </a:highlight>
                <a:latin typeface="Lato"/>
                <a:ea typeface="Lato"/>
                <a:cs typeface="Lato"/>
                <a:sym typeface="Lato"/>
              </a:rPr>
              <a:t>anomaly</a:t>
            </a:r>
            <a:r>
              <a:rPr lang="en">
                <a:solidFill>
                  <a:srgbClr val="FF0000"/>
                </a:solidFill>
                <a:highlight>
                  <a:srgbClr val="FFFF00"/>
                </a:highlight>
                <a:latin typeface="Lato"/>
                <a:ea typeface="Lato"/>
                <a:cs typeface="Lato"/>
                <a:sym typeface="Lato"/>
              </a:rPr>
              <a:t>.</a:t>
            </a:r>
            <a:r>
              <a:rPr lang="en">
                <a:latin typeface="Lato"/>
                <a:ea typeface="Lato"/>
                <a:cs typeface="Lato"/>
                <a:sym typeface="Lato"/>
              </a:rPr>
              <a:t>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Is this a negative or a positive </a:t>
            </a:r>
            <a:r>
              <a:rPr lang="en">
                <a:latin typeface="Lato"/>
                <a:ea typeface="Lato"/>
                <a:cs typeface="Lato"/>
                <a:sym typeface="Lato"/>
              </a:rPr>
              <a:t>anomaly</a:t>
            </a:r>
            <a:r>
              <a:rPr lang="en">
                <a:latin typeface="Lato"/>
                <a:ea typeface="Lato"/>
                <a:cs typeface="Lato"/>
                <a:sym typeface="Lato"/>
              </a:rPr>
              <a:t>? Why do you say this? </a:t>
            </a:r>
            <a:endParaRPr>
              <a:latin typeface="Lato"/>
              <a:ea typeface="Lato"/>
              <a:cs typeface="Lato"/>
              <a:sym typeface="Lato"/>
            </a:endParaRPr>
          </a:p>
        </p:txBody>
      </p:sp>
      <p:sp>
        <p:nvSpPr>
          <p:cNvPr id="132" name="Google Shape;132;p23"/>
          <p:cNvSpPr txBox="1"/>
          <p:nvPr>
            <p:ph idx="4294967295" type="title"/>
          </p:nvPr>
        </p:nvSpPr>
        <p:spPr>
          <a:xfrm>
            <a:off x="175250" y="152275"/>
            <a:ext cx="88500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is a Temperature Anomaly: </a:t>
            </a:r>
            <a:endParaRPr/>
          </a:p>
        </p:txBody>
      </p:sp>
      <p:graphicFrame>
        <p:nvGraphicFramePr>
          <p:cNvPr id="133" name="Google Shape;133;p23"/>
          <p:cNvGraphicFramePr/>
          <p:nvPr/>
        </p:nvGraphicFramePr>
        <p:xfrm>
          <a:off x="2091400" y="1733150"/>
          <a:ext cx="3000000" cy="3000000"/>
        </p:xfrm>
        <a:graphic>
          <a:graphicData uri="http://schemas.openxmlformats.org/drawingml/2006/table">
            <a:tbl>
              <a:tblPr>
                <a:noFill/>
                <a:tableStyleId>{66293060-B698-444C-B0F5-724FAEE01B54}</a:tableStyleId>
              </a:tblPr>
              <a:tblGrid>
                <a:gridCol w="1263075"/>
                <a:gridCol w="1263075"/>
                <a:gridCol w="1263075"/>
                <a:gridCol w="1263075"/>
                <a:gridCol w="1263075"/>
              </a:tblGrid>
              <a:tr h="237575">
                <a:tc>
                  <a:txBody>
                    <a:bodyPr/>
                    <a:lstStyle/>
                    <a:p>
                      <a:pPr indent="0" lvl="0" marL="0" rtl="0" algn="l">
                        <a:spcBef>
                          <a:spcPts val="0"/>
                        </a:spcBef>
                        <a:spcAft>
                          <a:spcPts val="0"/>
                        </a:spcAft>
                        <a:buNone/>
                      </a:pPr>
                      <a:r>
                        <a:rPr lang="en" sz="1100"/>
                        <a:t>12/1/1960: </a:t>
                      </a:r>
                      <a:r>
                        <a:rPr lang="en" sz="1100"/>
                        <a:t>3</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12/1/1961: 8</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12/1/1962: 9</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12/1/1963: 13</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12/1/1964: 8</a:t>
                      </a:r>
                      <a:r>
                        <a:rPr lang="en" sz="1100">
                          <a:latin typeface="Lato"/>
                          <a:ea typeface="Lato"/>
                          <a:cs typeface="Lato"/>
                          <a:sym typeface="Lato"/>
                        </a:rPr>
                        <a:t>℃</a:t>
                      </a:r>
                      <a:endParaRPr sz="1100"/>
                    </a:p>
                  </a:txBody>
                  <a:tcPr marT="91425" marB="91425" marR="91425" marL="91425"/>
                </a:tc>
              </a:tr>
              <a:tr h="237575">
                <a:tc>
                  <a:txBody>
                    <a:bodyPr/>
                    <a:lstStyle/>
                    <a:p>
                      <a:pPr indent="0" lvl="0" marL="0" rtl="0" algn="l">
                        <a:spcBef>
                          <a:spcPts val="0"/>
                        </a:spcBef>
                        <a:spcAft>
                          <a:spcPts val="0"/>
                        </a:spcAft>
                        <a:buNone/>
                      </a:pPr>
                      <a:r>
                        <a:rPr lang="en" sz="1100"/>
                        <a:t>12/1/1965: 15</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12/1/1966: 12</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12/1/1967: 8</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12/1/1968: 6</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12/1/1969: 10</a:t>
                      </a:r>
                      <a:r>
                        <a:rPr lang="en" sz="1100">
                          <a:latin typeface="Lato"/>
                          <a:ea typeface="Lato"/>
                          <a:cs typeface="Lato"/>
                          <a:sym typeface="Lato"/>
                        </a:rPr>
                        <a:t>℃</a:t>
                      </a:r>
                      <a:endParaRPr sz="1100"/>
                    </a:p>
                  </a:txBody>
                  <a:tcPr marT="91425" marB="91425" marR="91425" marL="91425"/>
                </a:tc>
              </a:tr>
              <a:tr h="261000">
                <a:tc>
                  <a:txBody>
                    <a:bodyPr/>
                    <a:lstStyle/>
                    <a:p>
                      <a:pPr indent="0" lvl="0" marL="0" rtl="0" algn="l">
                        <a:spcBef>
                          <a:spcPts val="0"/>
                        </a:spcBef>
                        <a:spcAft>
                          <a:spcPts val="0"/>
                        </a:spcAft>
                        <a:buNone/>
                      </a:pPr>
                      <a:r>
                        <a:rPr lang="en" sz="1100"/>
                        <a:t>12/1/1970: 12</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12/1/1971: 6</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12/1/1972: 12</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12/1/1973: 8</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12/1/1974: 9</a:t>
                      </a:r>
                      <a:r>
                        <a:rPr lang="en" sz="1100">
                          <a:latin typeface="Lato"/>
                          <a:ea typeface="Lato"/>
                          <a:cs typeface="Lato"/>
                          <a:sym typeface="Lato"/>
                        </a:rPr>
                        <a:t>℃</a:t>
                      </a:r>
                      <a:endParaRPr sz="1100"/>
                    </a:p>
                  </a:txBody>
                  <a:tcPr marT="91425" marB="91425" marR="91425" marL="91425"/>
                </a:tc>
              </a:tr>
              <a:tr h="237575">
                <a:tc>
                  <a:txBody>
                    <a:bodyPr/>
                    <a:lstStyle/>
                    <a:p>
                      <a:pPr indent="0" lvl="0" marL="0" rtl="0" algn="l">
                        <a:spcBef>
                          <a:spcPts val="0"/>
                        </a:spcBef>
                        <a:spcAft>
                          <a:spcPts val="0"/>
                        </a:spcAft>
                        <a:buNone/>
                      </a:pPr>
                      <a:r>
                        <a:rPr lang="en" sz="1100"/>
                        <a:t>12/1/1975: 7</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12/1/1976: 6</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12/1/1977: 10</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12/1/1978: 11</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12/1/1979: 6</a:t>
                      </a:r>
                      <a:r>
                        <a:rPr lang="en" sz="1100">
                          <a:latin typeface="Lato"/>
                          <a:ea typeface="Lato"/>
                          <a:cs typeface="Lato"/>
                          <a:sym typeface="Lato"/>
                        </a:rPr>
                        <a:t>℃</a:t>
                      </a:r>
                      <a:endParaRPr sz="1100"/>
                    </a:p>
                  </a:txBody>
                  <a:tcPr marT="91425" marB="91425" marR="91425" marL="91425"/>
                </a:tc>
              </a:tr>
              <a:tr h="237575">
                <a:tc>
                  <a:txBody>
                    <a:bodyPr/>
                    <a:lstStyle/>
                    <a:p>
                      <a:pPr indent="0" lvl="0" marL="0" rtl="0" algn="l">
                        <a:spcBef>
                          <a:spcPts val="0"/>
                        </a:spcBef>
                        <a:spcAft>
                          <a:spcPts val="0"/>
                        </a:spcAft>
                        <a:buNone/>
                      </a:pPr>
                      <a:r>
                        <a:rPr lang="en" sz="1100"/>
                        <a:t>12/1/1980: 8</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12/1/1981: 12</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12/1/1982: 10</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12/1/1983: 8</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12/1/1984: 7</a:t>
                      </a:r>
                      <a:r>
                        <a:rPr lang="en" sz="1100">
                          <a:latin typeface="Lato"/>
                          <a:ea typeface="Lato"/>
                          <a:cs typeface="Lato"/>
                          <a:sym typeface="Lato"/>
                        </a:rPr>
                        <a:t>℃</a:t>
                      </a:r>
                      <a:endParaRPr sz="1100"/>
                    </a:p>
                  </a:txBody>
                  <a:tcPr marT="91425" marB="91425" marR="91425" marL="91425"/>
                </a:tc>
              </a:tr>
              <a:tr h="237575">
                <a:tc>
                  <a:txBody>
                    <a:bodyPr/>
                    <a:lstStyle/>
                    <a:p>
                      <a:pPr indent="0" lvl="0" marL="0" rtl="0" algn="l">
                        <a:spcBef>
                          <a:spcPts val="0"/>
                        </a:spcBef>
                        <a:spcAft>
                          <a:spcPts val="0"/>
                        </a:spcAft>
                        <a:buNone/>
                      </a:pPr>
                      <a:r>
                        <a:rPr lang="en" sz="1100"/>
                        <a:t>12/1/1985: 5</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12/1/1986: 3</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12/1/1987: 7</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12/1/1988: 10</a:t>
                      </a:r>
                      <a:r>
                        <a:rPr lang="en" sz="1100">
                          <a:latin typeface="Lato"/>
                          <a:ea typeface="Lato"/>
                          <a:cs typeface="Lato"/>
                          <a:sym typeface="Lato"/>
                        </a:rPr>
                        <a:t>℃</a:t>
                      </a:r>
                      <a:endParaRPr sz="1100"/>
                    </a:p>
                  </a:txBody>
                  <a:tcPr marT="91425" marB="91425" marR="91425" marL="91425"/>
                </a:tc>
                <a:tc>
                  <a:txBody>
                    <a:bodyPr/>
                    <a:lstStyle/>
                    <a:p>
                      <a:pPr indent="0" lvl="0" marL="0" rtl="0" algn="l">
                        <a:spcBef>
                          <a:spcPts val="0"/>
                        </a:spcBef>
                        <a:spcAft>
                          <a:spcPts val="0"/>
                        </a:spcAft>
                        <a:buNone/>
                      </a:pPr>
                      <a:r>
                        <a:rPr lang="en" sz="1100"/>
                        <a:t>12/1/1989: 12</a:t>
                      </a:r>
                      <a:r>
                        <a:rPr lang="en" sz="1100">
                          <a:latin typeface="Lato"/>
                          <a:ea typeface="Lato"/>
                          <a:cs typeface="Lato"/>
                          <a:sym typeface="Lato"/>
                        </a:rPr>
                        <a:t>℃</a:t>
                      </a:r>
                      <a:endParaRPr sz="1100"/>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37" name="Shape 137"/>
        <p:cNvGrpSpPr/>
        <p:nvPr/>
      </p:nvGrpSpPr>
      <p:grpSpPr>
        <a:xfrm>
          <a:off x="0" y="0"/>
          <a:ext cx="0" cy="0"/>
          <a:chOff x="0" y="0"/>
          <a:chExt cx="0" cy="0"/>
        </a:xfrm>
      </p:grpSpPr>
      <p:sp>
        <p:nvSpPr>
          <p:cNvPr id="138" name="Google Shape;138;p24"/>
          <p:cNvSpPr txBox="1"/>
          <p:nvPr>
            <p:ph idx="4294967295" type="title"/>
          </p:nvPr>
        </p:nvSpPr>
        <p:spPr>
          <a:xfrm>
            <a:off x="311700" y="372725"/>
            <a:ext cx="8520600" cy="13755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Review: </a:t>
            </a:r>
            <a:r>
              <a:rPr b="0" lang="en" sz="2300">
                <a:latin typeface="Century Gothic"/>
                <a:ea typeface="Century Gothic"/>
                <a:cs typeface="Century Gothic"/>
                <a:sym typeface="Century Gothic"/>
              </a:rPr>
              <a:t>G</a:t>
            </a:r>
            <a:r>
              <a:rPr b="0" lang="en" sz="2300">
                <a:latin typeface="Century Gothic"/>
                <a:ea typeface="Century Gothic"/>
                <a:cs typeface="Century Gothic"/>
                <a:sym typeface="Century Gothic"/>
              </a:rPr>
              <a:t>lobal Temperature </a:t>
            </a:r>
            <a:r>
              <a:rPr b="0" lang="en" sz="2300">
                <a:latin typeface="Century Gothic"/>
                <a:ea typeface="Century Gothic"/>
                <a:cs typeface="Century Gothic"/>
                <a:sym typeface="Century Gothic"/>
              </a:rPr>
              <a:t>Anomaly (this means difference)</a:t>
            </a:r>
            <a:r>
              <a:rPr b="0" lang="en" sz="2300">
                <a:latin typeface="Century Gothic"/>
                <a:ea typeface="Century Gothic"/>
                <a:cs typeface="Century Gothic"/>
                <a:sym typeface="Century Gothic"/>
              </a:rPr>
              <a:t>. How much different is the global temperature from the average temperature in the past….</a:t>
            </a:r>
            <a:r>
              <a:rPr b="0" lang="en" sz="2300">
                <a:latin typeface="Century Gothic"/>
                <a:ea typeface="Century Gothic"/>
                <a:cs typeface="Century Gothic"/>
                <a:sym typeface="Century Gothic"/>
              </a:rPr>
              <a:t> </a:t>
            </a:r>
            <a:endParaRPr b="0" sz="2300">
              <a:latin typeface="Century Gothic"/>
              <a:ea typeface="Century Gothic"/>
              <a:cs typeface="Century Gothic"/>
              <a:sym typeface="Century Gothic"/>
            </a:endParaRPr>
          </a:p>
        </p:txBody>
      </p:sp>
      <p:pic>
        <p:nvPicPr>
          <p:cNvPr descr="Basically everything that we think of as “modern human civilization”—permanent agriculture, continuously occupied cities, free WiFi—has emerged since the last ice age ended roughly 11,000 years ago. &#10;In this animation, the Earth rides the &quot;Global Temperature Anomaly,&quot; a rollercoaster that shows the difference from historic average temperature since the last ice age.  &#10;Not only is the current “hill” on the roller coaster as high or higher than anything our species has experienced since we first settled down from a hunter-gatherer lifestyle, but it’s also the steepest climb. Compared to the past 11,000 years, the current track is nearly vertical. &#10;NOAA Climate.gov animation and art work by Carlyn Iverson and Emily Greenhalgh. Roller coaster is based on paleoclimate data from Marcott et al, 2013. (Available online @ http://science.sciencemag.org/content/suppl/2013/03/07/339.6124.1198.DC1) &#10;&#10;Marcott, S. A., Shakun, J. D., Clark, P. U., &amp; Mix, A. C. (2013). A Reconstruction of Regional and Global Temperature for the Past 11,300 Years. Science, 339(6124), 1198–1201. http://doi.org/10.1126/science.1228026. &#10;----&#10;Video produced by the Climate.gov team in cooperation with climate and Earth scientists from the National Oceanic and Atmospheric Administration and other agencies and institutions. Any opinions voiced by people in these videos are their own; they are not official NOAA statements or opinions. Unless specifically stated otherwise, Climate.gov video productions can be freely republished or re-purposed by others." id="139" name="Google Shape;139;p24" title="Climate.gov: The Global Temperature Anomaly">
            <a:hlinkClick r:id="rId3"/>
          </p:cNvPr>
          <p:cNvPicPr preferRelativeResize="0"/>
          <p:nvPr/>
        </p:nvPicPr>
        <p:blipFill>
          <a:blip r:embed="rId4">
            <a:alphaModFix/>
          </a:blip>
          <a:stretch>
            <a:fillRect/>
          </a:stretch>
        </p:blipFill>
        <p:spPr>
          <a:xfrm>
            <a:off x="311700" y="1878200"/>
            <a:ext cx="4120633" cy="309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43"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118575" y="523850"/>
            <a:ext cx="6485648" cy="3742350"/>
          </a:xfrm>
          <a:prstGeom prst="rect">
            <a:avLst/>
          </a:prstGeom>
          <a:noFill/>
          <a:ln>
            <a:noFill/>
          </a:ln>
        </p:spPr>
      </p:pic>
      <p:sp>
        <p:nvSpPr>
          <p:cNvPr id="145" name="Google Shape;145;p25"/>
          <p:cNvSpPr txBox="1"/>
          <p:nvPr/>
        </p:nvSpPr>
        <p:spPr>
          <a:xfrm>
            <a:off x="6604225" y="143100"/>
            <a:ext cx="2413500" cy="4925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Work in groups to examine this data:</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On the whiteboard respond to the following questions.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AutoNum type="arabicPeriod"/>
            </a:pPr>
            <a:r>
              <a:rPr lang="en">
                <a:latin typeface="Century Gothic"/>
                <a:ea typeface="Century Gothic"/>
                <a:cs typeface="Century Gothic"/>
                <a:sym typeface="Century Gothic"/>
              </a:rPr>
              <a:t>What is the x-axis variable?</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AutoNum type="arabicPeriod"/>
            </a:pPr>
            <a:r>
              <a:rPr lang="en">
                <a:latin typeface="Century Gothic"/>
                <a:ea typeface="Century Gothic"/>
                <a:cs typeface="Century Gothic"/>
                <a:sym typeface="Century Gothic"/>
              </a:rPr>
              <a:t>What is the y-axis variable?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AutoNum type="arabicPeriod"/>
            </a:pPr>
            <a:r>
              <a:rPr lang="en">
                <a:latin typeface="Century Gothic"/>
                <a:ea typeface="Century Gothic"/>
                <a:cs typeface="Century Gothic"/>
                <a:sym typeface="Century Gothic"/>
              </a:rPr>
              <a:t>How much warmer is the Arctic now (latest data) than the average?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AutoNum type="arabicPeriod"/>
            </a:pPr>
            <a:r>
              <a:rPr lang="en">
                <a:latin typeface="Century Gothic"/>
                <a:ea typeface="Century Gothic"/>
                <a:cs typeface="Century Gothic"/>
                <a:sym typeface="Century Gothic"/>
              </a:rPr>
              <a:t>In 1980 was the Arctic hotter or colder than average? How can you tell? By how much?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AutoNum type="arabicPeriod"/>
            </a:pPr>
            <a:r>
              <a:rPr lang="en">
                <a:latin typeface="Century Gothic"/>
                <a:ea typeface="Century Gothic"/>
                <a:cs typeface="Century Gothic"/>
                <a:sym typeface="Century Gothic"/>
              </a:rPr>
              <a:t>What about in 1990?</a:t>
            </a:r>
            <a:endParaRPr>
              <a:latin typeface="Century Gothic"/>
              <a:ea typeface="Century Gothic"/>
              <a:cs typeface="Century Gothic"/>
              <a:sym typeface="Century Gothic"/>
            </a:endParaRPr>
          </a:p>
        </p:txBody>
      </p:sp>
      <p:sp>
        <p:nvSpPr>
          <p:cNvPr id="146" name="Google Shape;146;p25"/>
          <p:cNvSpPr txBox="1"/>
          <p:nvPr/>
        </p:nvSpPr>
        <p:spPr>
          <a:xfrm>
            <a:off x="461875" y="4440300"/>
            <a:ext cx="5416500" cy="7032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What years is there no difference from the average temperature? Why do you say this. </a:t>
            </a:r>
            <a:endParaRPr sz="1800">
              <a:solidFill>
                <a:schemeClr val="dk1"/>
              </a:solidFill>
              <a:latin typeface="Lato"/>
              <a:ea typeface="Lato"/>
              <a:cs typeface="Lato"/>
              <a:sym typeface="Lato"/>
            </a:endParaRPr>
          </a:p>
        </p:txBody>
      </p:sp>
      <p:sp>
        <p:nvSpPr>
          <p:cNvPr id="147" name="Google Shape;147;p25"/>
          <p:cNvSpPr txBox="1"/>
          <p:nvPr/>
        </p:nvSpPr>
        <p:spPr>
          <a:xfrm>
            <a:off x="118575" y="0"/>
            <a:ext cx="6001200" cy="4734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Welcome to class. Find your assigned seat. Collect your INB, pencil. </a:t>
            </a:r>
            <a:endParaRPr>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51" name="Shape 151"/>
        <p:cNvGrpSpPr/>
        <p:nvPr/>
      </p:nvGrpSpPr>
      <p:grpSpPr>
        <a:xfrm>
          <a:off x="0" y="0"/>
          <a:ext cx="0" cy="0"/>
          <a:chOff x="0" y="0"/>
          <a:chExt cx="0" cy="0"/>
        </a:xfrm>
      </p:grpSpPr>
      <p:sp>
        <p:nvSpPr>
          <p:cNvPr id="152" name="Google Shape;152;p26"/>
          <p:cNvSpPr txBox="1"/>
          <p:nvPr/>
        </p:nvSpPr>
        <p:spPr>
          <a:xfrm>
            <a:off x="5377300" y="1085725"/>
            <a:ext cx="3396900" cy="3263100"/>
          </a:xfrm>
          <a:prstGeom prst="rect">
            <a:avLst/>
          </a:prstGeom>
          <a:solidFill>
            <a:srgbClr val="FFF2CC"/>
          </a:solid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What does the zero line represent (show)?</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Why</a:t>
            </a:r>
            <a:r>
              <a:rPr lang="en" sz="2000">
                <a:latin typeface="Century Gothic"/>
                <a:ea typeface="Century Gothic"/>
                <a:cs typeface="Century Gothic"/>
                <a:sym typeface="Century Gothic"/>
              </a:rPr>
              <a:t> do some bars go up and some down?</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What do the red and blue colors mean?</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Where can I find the definition of what a temperature </a:t>
            </a:r>
            <a:r>
              <a:rPr lang="en" sz="2000">
                <a:latin typeface="Century Gothic"/>
                <a:ea typeface="Century Gothic"/>
                <a:cs typeface="Century Gothic"/>
                <a:sym typeface="Century Gothic"/>
              </a:rPr>
              <a:t>anomaly</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p:txBody>
      </p:sp>
      <p:sp>
        <p:nvSpPr>
          <p:cNvPr id="153" name="Google Shape;153;p26"/>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Review</a:t>
            </a:r>
            <a:r>
              <a:rPr lang="en"/>
              <a:t>: </a:t>
            </a:r>
            <a:endParaRPr/>
          </a:p>
        </p:txBody>
      </p:sp>
      <p:pic>
        <p:nvPicPr>
          <p:cNvPr id="154" name="Google Shape;154;p26"/>
          <p:cNvPicPr preferRelativeResize="0"/>
          <p:nvPr/>
        </p:nvPicPr>
        <p:blipFill rotWithShape="1">
          <a:blip r:embed="rId3">
            <a:alphaModFix/>
          </a:blip>
          <a:srcRect b="25121" l="0" r="45825" t="0"/>
          <a:stretch/>
        </p:blipFill>
        <p:spPr>
          <a:xfrm>
            <a:off x="311700" y="1017725"/>
            <a:ext cx="4954277" cy="3951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58" name="Shape 158"/>
        <p:cNvGrpSpPr/>
        <p:nvPr/>
      </p:nvGrpSpPr>
      <p:grpSpPr>
        <a:xfrm>
          <a:off x="0" y="0"/>
          <a:ext cx="0" cy="0"/>
          <a:chOff x="0" y="0"/>
          <a:chExt cx="0" cy="0"/>
        </a:xfrm>
      </p:grpSpPr>
      <p:sp>
        <p:nvSpPr>
          <p:cNvPr id="159" name="Google Shape;159;p27"/>
          <p:cNvSpPr txBox="1"/>
          <p:nvPr/>
        </p:nvSpPr>
        <p:spPr>
          <a:xfrm>
            <a:off x="253500" y="1116675"/>
            <a:ext cx="8520600" cy="1154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entury Gothic"/>
                <a:ea typeface="Century Gothic"/>
                <a:cs typeface="Century Gothic"/>
                <a:sym typeface="Century Gothic"/>
              </a:rPr>
              <a:t>In his analysis of the data shown below, Jason wrote that the Arctic is the warmest place on Earth. The teacher said he was wrong. Why did she say that?</a:t>
            </a:r>
            <a:endParaRPr sz="2100">
              <a:latin typeface="Century Gothic"/>
              <a:ea typeface="Century Gothic"/>
              <a:cs typeface="Century Gothic"/>
              <a:sym typeface="Century Gothic"/>
            </a:endParaRPr>
          </a:p>
        </p:txBody>
      </p:sp>
      <p:sp>
        <p:nvSpPr>
          <p:cNvPr id="160" name="Google Shape;160;p27"/>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Exit ticket</a:t>
            </a:r>
            <a:r>
              <a:rPr lang="en"/>
              <a:t>: </a:t>
            </a:r>
            <a:endParaRPr/>
          </a:p>
        </p:txBody>
      </p:sp>
      <p:pic>
        <p:nvPicPr>
          <p:cNvPr id="161" name="Google Shape;161;p27"/>
          <p:cNvPicPr preferRelativeResize="0"/>
          <p:nvPr/>
        </p:nvPicPr>
        <p:blipFill>
          <a:blip r:embed="rId3">
            <a:alphaModFix/>
          </a:blip>
          <a:stretch>
            <a:fillRect/>
          </a:stretch>
        </p:blipFill>
        <p:spPr>
          <a:xfrm>
            <a:off x="253500" y="2370025"/>
            <a:ext cx="3448935" cy="2648726"/>
          </a:xfrm>
          <a:prstGeom prst="rect">
            <a:avLst/>
          </a:prstGeom>
          <a:noFill/>
          <a:ln>
            <a:noFill/>
          </a:ln>
        </p:spPr>
      </p:pic>
      <p:sp>
        <p:nvSpPr>
          <p:cNvPr id="162" name="Google Shape;162;p27"/>
          <p:cNvSpPr txBox="1"/>
          <p:nvPr/>
        </p:nvSpPr>
        <p:spPr>
          <a:xfrm>
            <a:off x="4123575" y="2467575"/>
            <a:ext cx="44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66" name="Shape 166"/>
        <p:cNvGrpSpPr/>
        <p:nvPr/>
      </p:nvGrpSpPr>
      <p:grpSpPr>
        <a:xfrm>
          <a:off x="0" y="0"/>
          <a:ext cx="0" cy="0"/>
          <a:chOff x="0" y="0"/>
          <a:chExt cx="0" cy="0"/>
        </a:xfrm>
      </p:grpSpPr>
      <p:sp>
        <p:nvSpPr>
          <p:cNvPr id="167" name="Google Shape;167;p28"/>
          <p:cNvSpPr txBox="1"/>
          <p:nvPr/>
        </p:nvSpPr>
        <p:spPr>
          <a:xfrm>
            <a:off x="253500" y="1116675"/>
            <a:ext cx="8520600" cy="4017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entury Gothic"/>
                <a:ea typeface="Century Gothic"/>
                <a:cs typeface="Century Gothic"/>
                <a:sym typeface="Century Gothic"/>
              </a:rPr>
              <a:t>In 2023, the Arctic recorded an increase in average temperature of 2.5</a:t>
            </a:r>
            <a:r>
              <a:rPr lang="en" sz="2100">
                <a:latin typeface="Century Gothic"/>
                <a:ea typeface="Century Gothic"/>
                <a:cs typeface="Century Gothic"/>
                <a:sym typeface="Century Gothic"/>
              </a:rPr>
              <a:t>℃.</a:t>
            </a:r>
            <a:r>
              <a:rPr lang="en" sz="2100">
                <a:latin typeface="Century Gothic"/>
                <a:ea typeface="Century Gothic"/>
                <a:cs typeface="Century Gothic"/>
                <a:sym typeface="Century Gothic"/>
              </a:rPr>
              <a:t> This means: (select all that apply)</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The </a:t>
            </a:r>
            <a:r>
              <a:rPr lang="en" sz="1800">
                <a:latin typeface="Century Gothic"/>
                <a:ea typeface="Century Gothic"/>
                <a:cs typeface="Century Gothic"/>
                <a:sym typeface="Century Gothic"/>
              </a:rPr>
              <a:t>temperature</a:t>
            </a:r>
            <a:r>
              <a:rPr lang="en" sz="1800">
                <a:latin typeface="Century Gothic"/>
                <a:ea typeface="Century Gothic"/>
                <a:cs typeface="Century Gothic"/>
                <a:sym typeface="Century Gothic"/>
              </a:rPr>
              <a:t> at the Arctic was </a:t>
            </a:r>
            <a:r>
              <a:rPr lang="en" sz="1800">
                <a:latin typeface="Century Gothic"/>
                <a:ea typeface="Century Gothic"/>
                <a:cs typeface="Century Gothic"/>
                <a:sym typeface="Century Gothic"/>
              </a:rPr>
              <a:t>2.5℃</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The average temperature is 2.5℃</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The arctic experienced a hotter environment than normal.</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The temperature anomaly in the Arctic was 2.5 ℃</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Normally the temperature is 2.5℃ cooler</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The baseline temperature is 2.5℃</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We don’t know the average temperature, just the difference from the average.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p:txBody>
      </p:sp>
      <p:sp>
        <p:nvSpPr>
          <p:cNvPr id="168" name="Google Shape;168;p28"/>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Warm Up: </a:t>
            </a:r>
            <a:endParaRPr/>
          </a:p>
        </p:txBody>
      </p:sp>
      <p:sp>
        <p:nvSpPr>
          <p:cNvPr id="169" name="Google Shape;169;p28"/>
          <p:cNvSpPr txBox="1"/>
          <p:nvPr/>
        </p:nvSpPr>
        <p:spPr>
          <a:xfrm>
            <a:off x="2687225" y="208950"/>
            <a:ext cx="6318000" cy="7116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mic Sans MS"/>
                <a:ea typeface="Comic Sans MS"/>
                <a:cs typeface="Comic Sans MS"/>
                <a:sym typeface="Comic Sans MS"/>
              </a:rPr>
              <a:t>Welcome to class. Find your assigned seat. Collect your INB, pencil</a:t>
            </a:r>
            <a:endParaRPr sz="1900">
              <a:latin typeface="Comic Sans MS"/>
              <a:ea typeface="Comic Sans MS"/>
              <a:cs typeface="Comic Sans MS"/>
              <a:sym typeface="Comic Sans MS"/>
            </a:endParaRPr>
          </a:p>
        </p:txBody>
      </p:sp>
      <p:sp>
        <p:nvSpPr>
          <p:cNvPr id="170" name="Google Shape;170;p28"/>
          <p:cNvSpPr txBox="1"/>
          <p:nvPr/>
        </p:nvSpPr>
        <p:spPr>
          <a:xfrm>
            <a:off x="253500" y="4593575"/>
            <a:ext cx="8520600" cy="406500"/>
          </a:xfrm>
          <a:prstGeom prst="rect">
            <a:avLst/>
          </a:prstGeom>
          <a:solidFill>
            <a:srgbClr val="FFFF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Comic Sans MS"/>
                <a:ea typeface="Comic Sans MS"/>
                <a:cs typeface="Comic Sans MS"/>
                <a:sym typeface="Comic Sans MS"/>
              </a:rPr>
              <a:t>Thank you for keeping voices off and staying seated unless directed. </a:t>
            </a:r>
            <a:endParaRPr sz="1900">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74" name="Shape 174"/>
        <p:cNvGrpSpPr/>
        <p:nvPr/>
      </p:nvGrpSpPr>
      <p:grpSpPr>
        <a:xfrm>
          <a:off x="0" y="0"/>
          <a:ext cx="0" cy="0"/>
          <a:chOff x="0" y="0"/>
          <a:chExt cx="0" cy="0"/>
        </a:xfrm>
      </p:grpSpPr>
      <p:sp>
        <p:nvSpPr>
          <p:cNvPr id="175" name="Google Shape;175;p29"/>
          <p:cNvSpPr txBox="1"/>
          <p:nvPr/>
        </p:nvSpPr>
        <p:spPr>
          <a:xfrm>
            <a:off x="5377300" y="1085725"/>
            <a:ext cx="3396900" cy="3263100"/>
          </a:xfrm>
          <a:prstGeom prst="rect">
            <a:avLst/>
          </a:prstGeom>
          <a:solidFill>
            <a:srgbClr val="FFF2CC"/>
          </a:solid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What does the zero line represent (show)?</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Why do some bars go up and some down?</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What do the red and blue colors mean?</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Where can I find the definition of what a temperature anomaly?  </a:t>
            </a:r>
            <a:endParaRPr sz="2000">
              <a:latin typeface="Century Gothic"/>
              <a:ea typeface="Century Gothic"/>
              <a:cs typeface="Century Gothic"/>
              <a:sym typeface="Century Gothic"/>
            </a:endParaRPr>
          </a:p>
        </p:txBody>
      </p:sp>
      <p:sp>
        <p:nvSpPr>
          <p:cNvPr id="176" name="Google Shape;176;p29"/>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Review: </a:t>
            </a:r>
            <a:endParaRPr/>
          </a:p>
        </p:txBody>
      </p:sp>
      <p:pic>
        <p:nvPicPr>
          <p:cNvPr id="177" name="Google Shape;177;p29"/>
          <p:cNvPicPr preferRelativeResize="0"/>
          <p:nvPr/>
        </p:nvPicPr>
        <p:blipFill rotWithShape="1">
          <a:blip r:embed="rId3">
            <a:alphaModFix/>
          </a:blip>
          <a:srcRect b="25121" l="0" r="45825" t="0"/>
          <a:stretch/>
        </p:blipFill>
        <p:spPr>
          <a:xfrm>
            <a:off x="311700" y="1017725"/>
            <a:ext cx="4954277" cy="3951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1" name="Shape 181"/>
        <p:cNvGrpSpPr/>
        <p:nvPr/>
      </p:nvGrpSpPr>
      <p:grpSpPr>
        <a:xfrm>
          <a:off x="0" y="0"/>
          <a:ext cx="0" cy="0"/>
          <a:chOff x="0" y="0"/>
          <a:chExt cx="0" cy="0"/>
        </a:xfrm>
      </p:grpSpPr>
      <p:sp>
        <p:nvSpPr>
          <p:cNvPr id="182" name="Google Shape;182;p30"/>
          <p:cNvSpPr txBox="1"/>
          <p:nvPr/>
        </p:nvSpPr>
        <p:spPr>
          <a:xfrm>
            <a:off x="253500" y="1116675"/>
            <a:ext cx="8520600" cy="3740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latin typeface="Century Gothic"/>
                <a:ea typeface="Century Gothic"/>
                <a:cs typeface="Century Gothic"/>
                <a:sym typeface="Century Gothic"/>
              </a:rPr>
              <a:t>Grade this work in progress:</a:t>
            </a:r>
            <a:r>
              <a:rPr lang="en" sz="21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p:txBody>
      </p:sp>
      <p:sp>
        <p:nvSpPr>
          <p:cNvPr id="183" name="Google Shape;183;p30"/>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Warm Up: </a:t>
            </a:r>
            <a:endParaRPr/>
          </a:p>
        </p:txBody>
      </p:sp>
      <p:sp>
        <p:nvSpPr>
          <p:cNvPr id="184" name="Google Shape;184;p30"/>
          <p:cNvSpPr txBox="1"/>
          <p:nvPr/>
        </p:nvSpPr>
        <p:spPr>
          <a:xfrm>
            <a:off x="2687225" y="208950"/>
            <a:ext cx="6318000" cy="7116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mic Sans MS"/>
                <a:ea typeface="Comic Sans MS"/>
                <a:cs typeface="Comic Sans MS"/>
                <a:sym typeface="Comic Sans MS"/>
              </a:rPr>
              <a:t>Welcome to class. Find your assigned seat. Collect your INB, pencil, salmon file and your assessment. </a:t>
            </a:r>
            <a:endParaRPr sz="1900">
              <a:latin typeface="Comic Sans MS"/>
              <a:ea typeface="Comic Sans MS"/>
              <a:cs typeface="Comic Sans MS"/>
              <a:sym typeface="Comic Sans MS"/>
            </a:endParaRPr>
          </a:p>
        </p:txBody>
      </p:sp>
      <p:sp>
        <p:nvSpPr>
          <p:cNvPr id="185" name="Google Shape;185;p30"/>
          <p:cNvSpPr txBox="1"/>
          <p:nvPr/>
        </p:nvSpPr>
        <p:spPr>
          <a:xfrm>
            <a:off x="253500" y="4593575"/>
            <a:ext cx="8520600" cy="406500"/>
          </a:xfrm>
          <a:prstGeom prst="rect">
            <a:avLst/>
          </a:prstGeom>
          <a:solidFill>
            <a:srgbClr val="FFFF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Comic Sans MS"/>
                <a:ea typeface="Comic Sans MS"/>
                <a:cs typeface="Comic Sans MS"/>
                <a:sym typeface="Comic Sans MS"/>
              </a:rPr>
              <a:t>Thank you for keeping voices off and staying seated unless directed. </a:t>
            </a:r>
            <a:endParaRPr sz="1900">
              <a:latin typeface="Comic Sans MS"/>
              <a:ea typeface="Comic Sans MS"/>
              <a:cs typeface="Comic Sans MS"/>
              <a:sym typeface="Comic Sans MS"/>
            </a:endParaRPr>
          </a:p>
        </p:txBody>
      </p:sp>
      <p:pic>
        <p:nvPicPr>
          <p:cNvPr id="186" name="Google Shape;186;p30"/>
          <p:cNvPicPr preferRelativeResize="0"/>
          <p:nvPr/>
        </p:nvPicPr>
        <p:blipFill rotWithShape="1">
          <a:blip r:embed="rId3">
            <a:alphaModFix/>
          </a:blip>
          <a:srcRect b="29795" l="2381" r="0" t="0"/>
          <a:stretch/>
        </p:blipFill>
        <p:spPr>
          <a:xfrm>
            <a:off x="5155300" y="1017725"/>
            <a:ext cx="3765777" cy="3610952"/>
          </a:xfrm>
          <a:prstGeom prst="rect">
            <a:avLst/>
          </a:prstGeom>
          <a:noFill/>
          <a:ln>
            <a:noFill/>
          </a:ln>
        </p:spPr>
      </p:pic>
      <p:pic>
        <p:nvPicPr>
          <p:cNvPr id="187" name="Google Shape;187;p30"/>
          <p:cNvPicPr preferRelativeResize="0"/>
          <p:nvPr/>
        </p:nvPicPr>
        <p:blipFill>
          <a:blip r:embed="rId4">
            <a:alphaModFix/>
          </a:blip>
          <a:stretch>
            <a:fillRect/>
          </a:stretch>
        </p:blipFill>
        <p:spPr>
          <a:xfrm>
            <a:off x="93825" y="1830725"/>
            <a:ext cx="5061477" cy="165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3100"/>
              <a:t>Assessment: Data Analysis and Interpretation </a:t>
            </a:r>
            <a:endParaRPr sz="3100"/>
          </a:p>
        </p:txBody>
      </p:sp>
      <p:sp>
        <p:nvSpPr>
          <p:cNvPr id="193" name="Google Shape;193;p31"/>
          <p:cNvSpPr txBox="1"/>
          <p:nvPr/>
        </p:nvSpPr>
        <p:spPr>
          <a:xfrm>
            <a:off x="152400" y="3558575"/>
            <a:ext cx="8632800" cy="12930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Century Gothic"/>
                <a:ea typeface="Century Gothic"/>
                <a:cs typeface="Century Gothic"/>
                <a:sym typeface="Century Gothic"/>
              </a:rPr>
              <a:t>This is your own individual work. </a:t>
            </a:r>
            <a:endParaRPr b="1" sz="1800">
              <a:latin typeface="Century Gothic"/>
              <a:ea typeface="Century Gothic"/>
              <a:cs typeface="Century Gothic"/>
              <a:sym typeface="Century Gothic"/>
            </a:endParaRPr>
          </a:p>
          <a:p>
            <a:pPr indent="0" lvl="0" marL="0" rtl="0" algn="l">
              <a:spcBef>
                <a:spcPts val="0"/>
              </a:spcBef>
              <a:spcAft>
                <a:spcPts val="0"/>
              </a:spcAft>
              <a:buNone/>
            </a:pPr>
            <a:r>
              <a:rPr b="1" lang="en" sz="1800">
                <a:latin typeface="Century Gothic"/>
                <a:ea typeface="Century Gothic"/>
                <a:cs typeface="Century Gothic"/>
                <a:sym typeface="Century Gothic"/>
              </a:rPr>
              <a:t>Please work in silence and allow others to complete their work. </a:t>
            </a:r>
            <a:endParaRPr b="1" sz="1800">
              <a:latin typeface="Century Gothic"/>
              <a:ea typeface="Century Gothic"/>
              <a:cs typeface="Century Gothic"/>
              <a:sym typeface="Century Gothic"/>
            </a:endParaRPr>
          </a:p>
          <a:p>
            <a:pPr indent="0" lvl="0" marL="0" rtl="0" algn="l">
              <a:spcBef>
                <a:spcPts val="0"/>
              </a:spcBef>
              <a:spcAft>
                <a:spcPts val="0"/>
              </a:spcAft>
              <a:buNone/>
            </a:pPr>
            <a:r>
              <a:rPr b="1" lang="en" sz="1800">
                <a:latin typeface="Century Gothic"/>
                <a:ea typeface="Century Gothic"/>
                <a:cs typeface="Century Gothic"/>
                <a:sym typeface="Century Gothic"/>
              </a:rPr>
              <a:t>Stay at your seat.</a:t>
            </a:r>
            <a:endParaRPr b="1" sz="1800">
              <a:latin typeface="Century Gothic"/>
              <a:ea typeface="Century Gothic"/>
              <a:cs typeface="Century Gothic"/>
              <a:sym typeface="Century Gothic"/>
            </a:endParaRPr>
          </a:p>
          <a:p>
            <a:pPr indent="0" lvl="0" marL="0" rtl="0" algn="l">
              <a:spcBef>
                <a:spcPts val="0"/>
              </a:spcBef>
              <a:spcAft>
                <a:spcPts val="0"/>
              </a:spcAft>
              <a:buNone/>
            </a:pPr>
            <a:r>
              <a:rPr b="1" lang="en" sz="1800">
                <a:latin typeface="Century Gothic"/>
                <a:ea typeface="Century Gothic"/>
                <a:cs typeface="Century Gothic"/>
                <a:sym typeface="Century Gothic"/>
              </a:rPr>
              <a:t>Remember to add your name, period and date. USE A PENCIL AND BE NEAT.  </a:t>
            </a:r>
            <a:endParaRPr>
              <a:latin typeface="Century Gothic"/>
              <a:ea typeface="Century Gothic"/>
              <a:cs typeface="Century Gothic"/>
              <a:sym typeface="Century Gothic"/>
            </a:endParaRPr>
          </a:p>
        </p:txBody>
      </p:sp>
      <p:pic>
        <p:nvPicPr>
          <p:cNvPr id="194" name="Google Shape;194;p31"/>
          <p:cNvPicPr preferRelativeResize="0"/>
          <p:nvPr/>
        </p:nvPicPr>
        <p:blipFill>
          <a:blip r:embed="rId3">
            <a:alphaModFix/>
          </a:blip>
          <a:stretch>
            <a:fillRect/>
          </a:stretch>
        </p:blipFill>
        <p:spPr>
          <a:xfrm>
            <a:off x="152400" y="1170125"/>
            <a:ext cx="8839199" cy="1811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98" name="Shape 198"/>
        <p:cNvGrpSpPr/>
        <p:nvPr/>
      </p:nvGrpSpPr>
      <p:grpSpPr>
        <a:xfrm>
          <a:off x="0" y="0"/>
          <a:ext cx="0" cy="0"/>
          <a:chOff x="0" y="0"/>
          <a:chExt cx="0" cy="0"/>
        </a:xfrm>
      </p:grpSpPr>
      <p:sp>
        <p:nvSpPr>
          <p:cNvPr id="199" name="Google Shape;199;p32"/>
          <p:cNvSpPr txBox="1"/>
          <p:nvPr>
            <p:ph type="title"/>
          </p:nvPr>
        </p:nvSpPr>
        <p:spPr>
          <a:xfrm>
            <a:off x="164500" y="225750"/>
            <a:ext cx="86679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3100"/>
              <a:t>Assessment: Data Analysis and Interpretation </a:t>
            </a:r>
            <a:endParaRPr sz="3100"/>
          </a:p>
        </p:txBody>
      </p:sp>
      <p:sp>
        <p:nvSpPr>
          <p:cNvPr id="200" name="Google Shape;200;p32"/>
          <p:cNvSpPr txBox="1"/>
          <p:nvPr/>
        </p:nvSpPr>
        <p:spPr>
          <a:xfrm>
            <a:off x="164500" y="966475"/>
            <a:ext cx="7372500" cy="3632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entury Gothic"/>
                <a:ea typeface="Century Gothic"/>
                <a:cs typeface="Century Gothic"/>
                <a:sym typeface="Century Gothic"/>
              </a:rPr>
              <a:t>Step 1: </a:t>
            </a:r>
            <a:r>
              <a:rPr lang="en">
                <a:latin typeface="Century Gothic"/>
                <a:ea typeface="Century Gothic"/>
                <a:cs typeface="Century Gothic"/>
                <a:sym typeface="Century Gothic"/>
              </a:rPr>
              <a:t>Go GC&gt; Lesson 3 and find the NASA website Global Temperature Change.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b="1" lang="en">
                <a:latin typeface="Century Gothic"/>
                <a:ea typeface="Century Gothic"/>
                <a:cs typeface="Century Gothic"/>
                <a:sym typeface="Century Gothic"/>
              </a:rPr>
              <a:t>Step 2:</a:t>
            </a:r>
            <a:r>
              <a:rPr lang="en">
                <a:latin typeface="Century Gothic"/>
                <a:ea typeface="Century Gothic"/>
                <a:cs typeface="Century Gothic"/>
                <a:sym typeface="Century Gothic"/>
              </a:rPr>
              <a:t> </a:t>
            </a:r>
            <a:r>
              <a:rPr b="1" lang="en">
                <a:latin typeface="Century Gothic"/>
                <a:ea typeface="Century Gothic"/>
                <a:cs typeface="Century Gothic"/>
                <a:sym typeface="Century Gothic"/>
              </a:rPr>
              <a:t>Read </a:t>
            </a:r>
            <a:r>
              <a:rPr lang="en">
                <a:latin typeface="Century Gothic"/>
                <a:ea typeface="Century Gothic"/>
                <a:cs typeface="Century Gothic"/>
                <a:sym typeface="Century Gothic"/>
              </a:rPr>
              <a:t>the webpage and </a:t>
            </a:r>
            <a:r>
              <a:rPr b="1" lang="en">
                <a:latin typeface="Century Gothic"/>
                <a:ea typeface="Century Gothic"/>
                <a:cs typeface="Century Gothic"/>
                <a:sym typeface="Century Gothic"/>
              </a:rPr>
              <a:t>examine</a:t>
            </a:r>
            <a:r>
              <a:rPr lang="en">
                <a:latin typeface="Century Gothic"/>
                <a:ea typeface="Century Gothic"/>
                <a:cs typeface="Century Gothic"/>
                <a:sym typeface="Century Gothic"/>
              </a:rPr>
              <a:t> the data. You will find </a:t>
            </a:r>
            <a:r>
              <a:rPr b="1" lang="en">
                <a:latin typeface="Century Gothic"/>
                <a:ea typeface="Century Gothic"/>
                <a:cs typeface="Century Gothic"/>
                <a:sym typeface="Century Gothic"/>
              </a:rPr>
              <a:t>one graph, the data is shown as a line</a:t>
            </a:r>
            <a:r>
              <a:rPr lang="en">
                <a:latin typeface="Century Gothic"/>
                <a:ea typeface="Century Gothic"/>
                <a:cs typeface="Century Gothic"/>
                <a:sym typeface="Century Gothic"/>
              </a:rPr>
              <a:t> and a </a:t>
            </a:r>
            <a:r>
              <a:rPr b="1" lang="en">
                <a:latin typeface="Century Gothic"/>
                <a:ea typeface="Century Gothic"/>
                <a:cs typeface="Century Gothic"/>
                <a:sym typeface="Century Gothic"/>
              </a:rPr>
              <a:t>time lapse model</a:t>
            </a:r>
            <a:r>
              <a:rPr lang="en">
                <a:latin typeface="Century Gothic"/>
                <a:ea typeface="Century Gothic"/>
                <a:cs typeface="Century Gothic"/>
                <a:sym typeface="Century Gothic"/>
              </a:rPr>
              <a:t> of the globe showing surface temperature patterns over time.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b="1" lang="en">
                <a:latin typeface="Century Gothic"/>
                <a:ea typeface="Century Gothic"/>
                <a:cs typeface="Century Gothic"/>
                <a:sym typeface="Century Gothic"/>
              </a:rPr>
              <a:t>Step 3:</a:t>
            </a:r>
            <a:r>
              <a:rPr lang="en">
                <a:latin typeface="Century Gothic"/>
                <a:ea typeface="Century Gothic"/>
                <a:cs typeface="Century Gothic"/>
                <a:sym typeface="Century Gothic"/>
              </a:rPr>
              <a:t> Complete </a:t>
            </a:r>
            <a:r>
              <a:rPr b="1" lang="en">
                <a:latin typeface="Century Gothic"/>
                <a:ea typeface="Century Gothic"/>
                <a:cs typeface="Century Gothic"/>
                <a:sym typeface="Century Gothic"/>
              </a:rPr>
              <a:t>Phenomena</a:t>
            </a:r>
            <a:r>
              <a:rPr lang="en">
                <a:latin typeface="Century Gothic"/>
                <a:ea typeface="Century Gothic"/>
                <a:cs typeface="Century Gothic"/>
                <a:sym typeface="Century Gothic"/>
              </a:rPr>
              <a:t>, </a:t>
            </a:r>
            <a:r>
              <a:rPr b="1" lang="en">
                <a:latin typeface="Century Gothic"/>
                <a:ea typeface="Century Gothic"/>
                <a:cs typeface="Century Gothic"/>
                <a:sym typeface="Century Gothic"/>
              </a:rPr>
              <a:t>Variables</a:t>
            </a:r>
            <a:r>
              <a:rPr lang="en">
                <a:latin typeface="Century Gothic"/>
                <a:ea typeface="Century Gothic"/>
                <a:cs typeface="Century Gothic"/>
                <a:sym typeface="Century Gothic"/>
              </a:rPr>
              <a:t>, </a:t>
            </a:r>
            <a:r>
              <a:rPr b="1" lang="en">
                <a:latin typeface="Century Gothic"/>
                <a:ea typeface="Century Gothic"/>
                <a:cs typeface="Century Gothic"/>
                <a:sym typeface="Century Gothic"/>
              </a:rPr>
              <a:t>Source</a:t>
            </a:r>
            <a:r>
              <a:rPr lang="en">
                <a:latin typeface="Century Gothic"/>
                <a:ea typeface="Century Gothic"/>
                <a:cs typeface="Century Gothic"/>
                <a:sym typeface="Century Gothic"/>
              </a:rPr>
              <a:t>, and </a:t>
            </a:r>
            <a:r>
              <a:rPr b="1" lang="en">
                <a:latin typeface="Century Gothic"/>
                <a:ea typeface="Century Gothic"/>
                <a:cs typeface="Century Gothic"/>
                <a:sym typeface="Century Gothic"/>
              </a:rPr>
              <a:t>Accuracy</a:t>
            </a:r>
            <a:r>
              <a:rPr lang="en">
                <a:latin typeface="Century Gothic"/>
                <a:ea typeface="Century Gothic"/>
                <a:cs typeface="Century Gothic"/>
                <a:sym typeface="Century Gothic"/>
              </a:rPr>
              <a:t> parts of the table. Check in with me for a </a:t>
            </a:r>
            <a:r>
              <a:rPr lang="en">
                <a:latin typeface="Century Gothic"/>
                <a:ea typeface="Century Gothic"/>
                <a:cs typeface="Century Gothic"/>
                <a:sym typeface="Century Gothic"/>
              </a:rPr>
              <a:t>stamp</a:t>
            </a:r>
            <a:r>
              <a:rPr lang="en">
                <a:latin typeface="Century Gothic"/>
                <a:ea typeface="Century Gothic"/>
                <a:cs typeface="Century Gothic"/>
                <a:sym typeface="Century Gothic"/>
              </a:rPr>
              <a:t> before moving on. I am here to help you.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t/>
            </a:r>
            <a:endParaRPr b="1">
              <a:latin typeface="Century Gothic"/>
              <a:ea typeface="Century Gothic"/>
              <a:cs typeface="Century Gothic"/>
              <a:sym typeface="Century Gothic"/>
            </a:endParaRPr>
          </a:p>
          <a:p>
            <a:pPr indent="0" lvl="0" marL="0" rtl="0" algn="l">
              <a:spcBef>
                <a:spcPts val="0"/>
              </a:spcBef>
              <a:spcAft>
                <a:spcPts val="0"/>
              </a:spcAft>
              <a:buNone/>
            </a:pPr>
            <a:r>
              <a:t/>
            </a:r>
            <a:endParaRPr b="1">
              <a:latin typeface="Century Gothic"/>
              <a:ea typeface="Century Gothic"/>
              <a:cs typeface="Century Gothic"/>
              <a:sym typeface="Century Gothic"/>
            </a:endParaRPr>
          </a:p>
          <a:p>
            <a:pPr indent="0" lvl="0" marL="0" rtl="0" algn="l">
              <a:spcBef>
                <a:spcPts val="0"/>
              </a:spcBef>
              <a:spcAft>
                <a:spcPts val="0"/>
              </a:spcAft>
              <a:buNone/>
            </a:pPr>
            <a:r>
              <a:t/>
            </a:r>
            <a:endParaRPr b="1">
              <a:latin typeface="Century Gothic"/>
              <a:ea typeface="Century Gothic"/>
              <a:cs typeface="Century Gothic"/>
              <a:sym typeface="Century Gothic"/>
            </a:endParaRPr>
          </a:p>
          <a:p>
            <a:pPr indent="0" lvl="0" marL="0" rtl="0" algn="l">
              <a:spcBef>
                <a:spcPts val="0"/>
              </a:spcBef>
              <a:spcAft>
                <a:spcPts val="0"/>
              </a:spcAft>
              <a:buNone/>
            </a:pPr>
            <a:r>
              <a:t/>
            </a:r>
            <a:endParaRPr b="1">
              <a:latin typeface="Century Gothic"/>
              <a:ea typeface="Century Gothic"/>
              <a:cs typeface="Century Gothic"/>
              <a:sym typeface="Century Gothic"/>
            </a:endParaRPr>
          </a:p>
          <a:p>
            <a:pPr indent="0" lvl="0" marL="0" rtl="0" algn="l">
              <a:spcBef>
                <a:spcPts val="0"/>
              </a:spcBef>
              <a:spcAft>
                <a:spcPts val="0"/>
              </a:spcAft>
              <a:buNone/>
            </a:pPr>
            <a:r>
              <a:rPr b="1" lang="en">
                <a:latin typeface="Century Gothic"/>
                <a:ea typeface="Century Gothic"/>
                <a:cs typeface="Century Gothic"/>
                <a:sym typeface="Century Gothic"/>
              </a:rPr>
              <a:t>Step 4:</a:t>
            </a:r>
            <a:r>
              <a:rPr lang="en">
                <a:latin typeface="Century Gothic"/>
                <a:ea typeface="Century Gothic"/>
                <a:cs typeface="Century Gothic"/>
                <a:sym typeface="Century Gothic"/>
              </a:rPr>
              <a:t> Complete the Analysis. Describe the </a:t>
            </a:r>
            <a:r>
              <a:rPr lang="en">
                <a:latin typeface="Century Gothic"/>
                <a:ea typeface="Century Gothic"/>
                <a:cs typeface="Century Gothic"/>
                <a:sym typeface="Century Gothic"/>
              </a:rPr>
              <a:t>patterns</a:t>
            </a:r>
            <a:r>
              <a:rPr lang="en">
                <a:latin typeface="Century Gothic"/>
                <a:ea typeface="Century Gothic"/>
                <a:cs typeface="Century Gothic"/>
                <a:sym typeface="Century Gothic"/>
              </a:rPr>
              <a:t> of change of global surface temperature over time. </a:t>
            </a:r>
            <a:r>
              <a:rPr lang="en" u="sng">
                <a:latin typeface="Century Gothic"/>
                <a:ea typeface="Century Gothic"/>
                <a:cs typeface="Century Gothic"/>
                <a:sym typeface="Century Gothic"/>
              </a:rPr>
              <a:t>Use the Checklist </a:t>
            </a:r>
            <a:r>
              <a:rPr lang="en">
                <a:latin typeface="Century Gothic"/>
                <a:ea typeface="Century Gothic"/>
                <a:cs typeface="Century Gothic"/>
                <a:sym typeface="Century Gothic"/>
              </a:rPr>
              <a:t>to make sure you are meeting the PROFICIENCY requirements for this assessment. </a:t>
            </a:r>
            <a:endParaRPr>
              <a:latin typeface="Century Gothic"/>
              <a:ea typeface="Century Gothic"/>
              <a:cs typeface="Century Gothic"/>
              <a:sym typeface="Century Gothic"/>
            </a:endParaRPr>
          </a:p>
        </p:txBody>
      </p:sp>
      <p:sp>
        <p:nvSpPr>
          <p:cNvPr id="201" name="Google Shape;201;p32"/>
          <p:cNvSpPr/>
          <p:nvPr/>
        </p:nvSpPr>
        <p:spPr>
          <a:xfrm rot="503556">
            <a:off x="6459812" y="1906417"/>
            <a:ext cx="861223" cy="179508"/>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2"/>
          <p:cNvSpPr/>
          <p:nvPr/>
        </p:nvSpPr>
        <p:spPr>
          <a:xfrm>
            <a:off x="6622650" y="1341425"/>
            <a:ext cx="861300" cy="179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32"/>
          <p:cNvPicPr preferRelativeResize="0"/>
          <p:nvPr/>
        </p:nvPicPr>
        <p:blipFill>
          <a:blip r:embed="rId3">
            <a:alphaModFix/>
          </a:blip>
          <a:stretch>
            <a:fillRect/>
          </a:stretch>
        </p:blipFill>
        <p:spPr>
          <a:xfrm>
            <a:off x="7384800" y="1699313"/>
            <a:ext cx="1647652" cy="699126"/>
          </a:xfrm>
          <a:prstGeom prst="rect">
            <a:avLst/>
          </a:prstGeom>
          <a:noFill/>
          <a:ln>
            <a:noFill/>
          </a:ln>
        </p:spPr>
      </p:pic>
      <p:pic>
        <p:nvPicPr>
          <p:cNvPr id="204" name="Google Shape;204;p32"/>
          <p:cNvPicPr preferRelativeResize="0"/>
          <p:nvPr/>
        </p:nvPicPr>
        <p:blipFill>
          <a:blip r:embed="rId4">
            <a:alphaModFix/>
          </a:blip>
          <a:stretch>
            <a:fillRect/>
          </a:stretch>
        </p:blipFill>
        <p:spPr>
          <a:xfrm>
            <a:off x="7664647" y="2460400"/>
            <a:ext cx="1087949" cy="835000"/>
          </a:xfrm>
          <a:prstGeom prst="rect">
            <a:avLst/>
          </a:prstGeom>
          <a:noFill/>
          <a:ln>
            <a:noFill/>
          </a:ln>
        </p:spPr>
      </p:pic>
      <p:sp>
        <p:nvSpPr>
          <p:cNvPr id="205" name="Google Shape;205;p32"/>
          <p:cNvSpPr txBox="1"/>
          <p:nvPr/>
        </p:nvSpPr>
        <p:spPr>
          <a:xfrm>
            <a:off x="3102400" y="4506000"/>
            <a:ext cx="5793000" cy="585000"/>
          </a:xfrm>
          <a:prstGeom prst="rect">
            <a:avLst/>
          </a:prstGeom>
          <a:solidFill>
            <a:srgbClr val="FF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Lato"/>
                <a:ea typeface="Lato"/>
                <a:cs typeface="Lato"/>
                <a:sym typeface="Lato"/>
              </a:rPr>
              <a:t>Mastery: </a:t>
            </a:r>
            <a:r>
              <a:rPr lang="en" sz="1300">
                <a:latin typeface="Lato"/>
                <a:ea typeface="Lato"/>
                <a:cs typeface="Lato"/>
                <a:sym typeface="Lato"/>
              </a:rPr>
              <a:t>Watch </a:t>
            </a:r>
            <a:r>
              <a:rPr lang="en" sz="1300">
                <a:latin typeface="Lato"/>
                <a:ea typeface="Lato"/>
                <a:cs typeface="Lato"/>
                <a:sym typeface="Lato"/>
              </a:rPr>
              <a:t>and</a:t>
            </a:r>
            <a:r>
              <a:rPr lang="en" sz="1300">
                <a:latin typeface="Lato"/>
                <a:ea typeface="Lato"/>
                <a:cs typeface="Lato"/>
                <a:sym typeface="Lato"/>
              </a:rPr>
              <a:t> record in your </a:t>
            </a:r>
            <a:r>
              <a:rPr b="1" lang="en" sz="1300">
                <a:latin typeface="Lato"/>
                <a:ea typeface="Lato"/>
                <a:cs typeface="Lato"/>
                <a:sym typeface="Lato"/>
              </a:rPr>
              <a:t>Source </a:t>
            </a:r>
            <a:r>
              <a:rPr lang="en" sz="1300">
                <a:latin typeface="Lato"/>
                <a:ea typeface="Lato"/>
                <a:cs typeface="Lato"/>
                <a:sym typeface="Lato"/>
              </a:rPr>
              <a:t>column how </a:t>
            </a:r>
            <a:r>
              <a:rPr lang="en" sz="1300">
                <a:latin typeface="Lato"/>
                <a:ea typeface="Lato"/>
                <a:cs typeface="Lato"/>
                <a:sym typeface="Lato"/>
              </a:rPr>
              <a:t>scientists collect this data here: </a:t>
            </a:r>
            <a:r>
              <a:rPr lang="en" sz="1300" u="sng">
                <a:solidFill>
                  <a:schemeClr val="hlink"/>
                </a:solidFill>
                <a:latin typeface="Lato"/>
                <a:ea typeface="Lato"/>
                <a:cs typeface="Lato"/>
                <a:sym typeface="Lato"/>
                <a:hlinkClick r:id="rId5"/>
              </a:rPr>
              <a:t>https://www.youtube.com/watch?v=3Uv26dIgaKs&amp;t=2s</a:t>
            </a:r>
            <a:r>
              <a:rPr lang="en" sz="1300">
                <a:latin typeface="Lato"/>
                <a:ea typeface="Lato"/>
                <a:cs typeface="Lato"/>
                <a:sym typeface="Lato"/>
              </a:rPr>
              <a:t> </a:t>
            </a:r>
            <a:endParaRPr sz="1300">
              <a:latin typeface="Lato"/>
              <a:ea typeface="Lato"/>
              <a:cs typeface="Lato"/>
              <a:sym typeface="Lato"/>
            </a:endParaRPr>
          </a:p>
        </p:txBody>
      </p:sp>
      <p:pic>
        <p:nvPicPr>
          <p:cNvPr id="206" name="Google Shape;206;p32">
            <a:hlinkClick r:id="rId6"/>
          </p:cNvPr>
          <p:cNvPicPr preferRelativeResize="0"/>
          <p:nvPr/>
        </p:nvPicPr>
        <p:blipFill>
          <a:blip r:embed="rId7">
            <a:alphaModFix/>
          </a:blip>
          <a:stretch>
            <a:fillRect/>
          </a:stretch>
        </p:blipFill>
        <p:spPr>
          <a:xfrm>
            <a:off x="262374" y="2844675"/>
            <a:ext cx="1044399" cy="965725"/>
          </a:xfrm>
          <a:prstGeom prst="rect">
            <a:avLst/>
          </a:prstGeom>
          <a:noFill/>
          <a:ln>
            <a:noFill/>
          </a:ln>
        </p:spPr>
      </p:pic>
      <p:pic>
        <p:nvPicPr>
          <p:cNvPr id="207" name="Google Shape;207;p32"/>
          <p:cNvPicPr preferRelativeResize="0"/>
          <p:nvPr/>
        </p:nvPicPr>
        <p:blipFill>
          <a:blip r:embed="rId8">
            <a:alphaModFix/>
          </a:blip>
          <a:stretch>
            <a:fillRect/>
          </a:stretch>
        </p:blipFill>
        <p:spPr>
          <a:xfrm>
            <a:off x="7483949" y="991797"/>
            <a:ext cx="1647652" cy="5864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6" name="Shape 76"/>
        <p:cNvGrpSpPr/>
        <p:nvPr/>
      </p:nvGrpSpPr>
      <p:grpSpPr>
        <a:xfrm>
          <a:off x="0" y="0"/>
          <a:ext cx="0" cy="0"/>
          <a:chOff x="0" y="0"/>
          <a:chExt cx="0" cy="0"/>
        </a:xfrm>
      </p:grpSpPr>
      <p:sp>
        <p:nvSpPr>
          <p:cNvPr id="77" name="Google Shape;77;p15"/>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chemeClr val="accent2"/>
                </a:solidFill>
                <a:latin typeface="Century Gothic"/>
                <a:ea typeface="Century Gothic"/>
                <a:cs typeface="Century Gothic"/>
                <a:sym typeface="Century Gothic"/>
              </a:rPr>
              <a:t>Climate Change</a:t>
            </a:r>
            <a:r>
              <a:rPr lang="en">
                <a:solidFill>
                  <a:schemeClr val="accent2"/>
                </a:solidFill>
                <a:latin typeface="Century Gothic"/>
                <a:ea typeface="Century Gothic"/>
                <a:cs typeface="Century Gothic"/>
                <a:sym typeface="Century Gothic"/>
              </a:rPr>
              <a:t>: Lesson 3 </a:t>
            </a:r>
            <a:endParaRPr>
              <a:solidFill>
                <a:schemeClr val="accent2"/>
              </a:solidFill>
              <a:latin typeface="Century Gothic"/>
              <a:ea typeface="Century Gothic"/>
              <a:cs typeface="Century Gothic"/>
              <a:sym typeface="Century Gothic"/>
            </a:endParaRPr>
          </a:p>
        </p:txBody>
      </p:sp>
      <p:sp>
        <p:nvSpPr>
          <p:cNvPr id="78" name="Google Shape;78;p15"/>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sz="4400">
                <a:solidFill>
                  <a:schemeClr val="accent2"/>
                </a:solidFill>
              </a:rPr>
              <a:t>Global Temperature Patterns</a:t>
            </a:r>
            <a:r>
              <a:rPr lang="en" sz="4400"/>
              <a:t> </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11" name="Shape 211"/>
        <p:cNvGrpSpPr/>
        <p:nvPr/>
      </p:nvGrpSpPr>
      <p:grpSpPr>
        <a:xfrm>
          <a:off x="0" y="0"/>
          <a:ext cx="0" cy="0"/>
          <a:chOff x="0" y="0"/>
          <a:chExt cx="0" cy="0"/>
        </a:xfrm>
      </p:grpSpPr>
      <p:sp>
        <p:nvSpPr>
          <p:cNvPr id="212" name="Google Shape;212;p33"/>
          <p:cNvSpPr txBox="1"/>
          <p:nvPr/>
        </p:nvSpPr>
        <p:spPr>
          <a:xfrm>
            <a:off x="311700" y="1058625"/>
            <a:ext cx="8520600" cy="681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latin typeface="Century Gothic"/>
                <a:ea typeface="Century Gothic"/>
                <a:cs typeface="Century Gothic"/>
                <a:sym typeface="Century Gothic"/>
              </a:rPr>
              <a:t>Uncle Al says to you “How can the Earth be warming when it is cold outside today? How would you respond? </a:t>
            </a:r>
            <a:endParaRPr sz="2500">
              <a:latin typeface="Century Gothic"/>
              <a:ea typeface="Century Gothic"/>
              <a:cs typeface="Century Gothic"/>
              <a:sym typeface="Century Gothic"/>
            </a:endParaRPr>
          </a:p>
        </p:txBody>
      </p:sp>
      <p:sp>
        <p:nvSpPr>
          <p:cNvPr id="213" name="Google Shape;213;p33"/>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Exit ticket: </a:t>
            </a:r>
            <a:endParaRPr/>
          </a:p>
        </p:txBody>
      </p:sp>
      <p:sp>
        <p:nvSpPr>
          <p:cNvPr id="214" name="Google Shape;214;p33"/>
          <p:cNvSpPr txBox="1"/>
          <p:nvPr/>
        </p:nvSpPr>
        <p:spPr>
          <a:xfrm>
            <a:off x="4123575" y="2467575"/>
            <a:ext cx="44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215" name="Google Shape;215;p33"/>
          <p:cNvPicPr preferRelativeResize="0"/>
          <p:nvPr/>
        </p:nvPicPr>
        <p:blipFill>
          <a:blip r:embed="rId3">
            <a:alphaModFix/>
          </a:blip>
          <a:stretch>
            <a:fillRect/>
          </a:stretch>
        </p:blipFill>
        <p:spPr>
          <a:xfrm>
            <a:off x="362350" y="1780525"/>
            <a:ext cx="5138050" cy="3259625"/>
          </a:xfrm>
          <a:prstGeom prst="rect">
            <a:avLst/>
          </a:prstGeom>
          <a:noFill/>
          <a:ln>
            <a:noFill/>
          </a:ln>
        </p:spPr>
      </p:pic>
      <p:sp>
        <p:nvSpPr>
          <p:cNvPr id="216" name="Google Shape;216;p33"/>
          <p:cNvSpPr txBox="1"/>
          <p:nvPr/>
        </p:nvSpPr>
        <p:spPr>
          <a:xfrm>
            <a:off x="6046225" y="2214850"/>
            <a:ext cx="2645400" cy="203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Record the question and your response in your INB.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en" sz="1800">
                <a:solidFill>
                  <a:schemeClr val="dk1"/>
                </a:solidFill>
                <a:latin typeface="Lato"/>
                <a:ea typeface="Lato"/>
                <a:cs typeface="Lato"/>
                <a:sym typeface="Lato"/>
              </a:rPr>
              <a:t>Check with me for a stamp. </a:t>
            </a:r>
            <a:endParaRPr sz="18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0" name="Shape 220"/>
        <p:cNvGrpSpPr/>
        <p:nvPr/>
      </p:nvGrpSpPr>
      <p:grpSpPr>
        <a:xfrm>
          <a:off x="0" y="0"/>
          <a:ext cx="0" cy="0"/>
          <a:chOff x="0" y="0"/>
          <a:chExt cx="0" cy="0"/>
        </a:xfrm>
      </p:grpSpPr>
      <p:sp>
        <p:nvSpPr>
          <p:cNvPr id="221" name="Google Shape;221;p34"/>
          <p:cNvSpPr txBox="1"/>
          <p:nvPr>
            <p:ph type="title"/>
          </p:nvPr>
        </p:nvSpPr>
        <p:spPr>
          <a:xfrm>
            <a:off x="311700" y="169525"/>
            <a:ext cx="8520600" cy="5862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2200"/>
              <a:t>Example of analysis work. What is missing?  </a:t>
            </a:r>
            <a:r>
              <a:rPr lang="en" sz="2200"/>
              <a:t> </a:t>
            </a:r>
            <a:endParaRPr sz="2200"/>
          </a:p>
        </p:txBody>
      </p:sp>
      <p:pic>
        <p:nvPicPr>
          <p:cNvPr id="222" name="Google Shape;222;p34"/>
          <p:cNvPicPr preferRelativeResize="0"/>
          <p:nvPr/>
        </p:nvPicPr>
        <p:blipFill rotWithShape="1">
          <a:blip r:embed="rId3">
            <a:alphaModFix/>
          </a:blip>
          <a:srcRect b="0" l="0" r="0" t="3920"/>
          <a:stretch/>
        </p:blipFill>
        <p:spPr>
          <a:xfrm>
            <a:off x="381525" y="915125"/>
            <a:ext cx="3022598" cy="38721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6" name="Shape 226"/>
        <p:cNvGrpSpPr/>
        <p:nvPr/>
      </p:nvGrpSpPr>
      <p:grpSpPr>
        <a:xfrm>
          <a:off x="0" y="0"/>
          <a:ext cx="0" cy="0"/>
          <a:chOff x="0" y="0"/>
          <a:chExt cx="0" cy="0"/>
        </a:xfrm>
      </p:grpSpPr>
      <p:sp>
        <p:nvSpPr>
          <p:cNvPr id="227" name="Google Shape;227;p35"/>
          <p:cNvSpPr txBox="1"/>
          <p:nvPr>
            <p:ph type="title"/>
          </p:nvPr>
        </p:nvSpPr>
        <p:spPr>
          <a:xfrm>
            <a:off x="311700" y="169525"/>
            <a:ext cx="8520600" cy="5967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2200"/>
              <a:t>Analysis</a:t>
            </a:r>
            <a:endParaRPr sz="2200"/>
          </a:p>
        </p:txBody>
      </p:sp>
      <p:pic>
        <p:nvPicPr>
          <p:cNvPr id="228" name="Google Shape;228;p35"/>
          <p:cNvPicPr preferRelativeResize="0"/>
          <p:nvPr/>
        </p:nvPicPr>
        <p:blipFill rotWithShape="1">
          <a:blip r:embed="rId3">
            <a:alphaModFix/>
          </a:blip>
          <a:srcRect b="5962" l="0" r="0" t="5962"/>
          <a:stretch/>
        </p:blipFill>
        <p:spPr>
          <a:xfrm>
            <a:off x="3063737" y="1095975"/>
            <a:ext cx="3016524" cy="3542625"/>
          </a:xfrm>
          <a:prstGeom prst="rect">
            <a:avLst/>
          </a:prstGeom>
          <a:noFill/>
          <a:ln>
            <a:noFill/>
          </a:ln>
        </p:spPr>
      </p:pic>
      <p:pic>
        <p:nvPicPr>
          <p:cNvPr id="229" name="Google Shape;229;p35"/>
          <p:cNvPicPr preferRelativeResize="0"/>
          <p:nvPr/>
        </p:nvPicPr>
        <p:blipFill rotWithShape="1">
          <a:blip r:embed="rId4">
            <a:alphaModFix/>
          </a:blip>
          <a:srcRect b="15682" l="0" r="0" t="0"/>
          <a:stretch/>
        </p:blipFill>
        <p:spPr>
          <a:xfrm>
            <a:off x="0" y="1095975"/>
            <a:ext cx="3151273" cy="3542625"/>
          </a:xfrm>
          <a:prstGeom prst="rect">
            <a:avLst/>
          </a:prstGeom>
          <a:noFill/>
          <a:ln>
            <a:noFill/>
          </a:ln>
        </p:spPr>
      </p:pic>
      <p:pic>
        <p:nvPicPr>
          <p:cNvPr id="230" name="Google Shape;230;p35"/>
          <p:cNvPicPr preferRelativeResize="0"/>
          <p:nvPr/>
        </p:nvPicPr>
        <p:blipFill rotWithShape="1">
          <a:blip r:embed="rId5">
            <a:alphaModFix/>
          </a:blip>
          <a:srcRect b="0" l="0" r="0" t="9099"/>
          <a:stretch/>
        </p:blipFill>
        <p:spPr>
          <a:xfrm>
            <a:off x="6080250" y="1095975"/>
            <a:ext cx="2922820" cy="3542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34" name="Shape 234"/>
        <p:cNvGrpSpPr/>
        <p:nvPr/>
      </p:nvGrpSpPr>
      <p:grpSpPr>
        <a:xfrm>
          <a:off x="0" y="0"/>
          <a:ext cx="0" cy="0"/>
          <a:chOff x="0" y="0"/>
          <a:chExt cx="0" cy="0"/>
        </a:xfrm>
      </p:grpSpPr>
      <p:sp>
        <p:nvSpPr>
          <p:cNvPr id="235" name="Google Shape;235;p36"/>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Wrap</a:t>
            </a:r>
            <a:r>
              <a:rPr lang="en"/>
              <a:t> Up: </a:t>
            </a:r>
            <a:endParaRPr/>
          </a:p>
        </p:txBody>
      </p:sp>
      <p:pic>
        <p:nvPicPr>
          <p:cNvPr descr="Climate Change is a real and serious issue. In this video Bill Nye, the Science Guy, explains what causes climate change, how it affects our planet, why we need to act promptly to mitigate its effects, and how each of us can contribute to a solution.&#10;➡ Subscribe: http://bit.ly/NatGeoSubscribe&#10;➡ Get More 101 Videos: http://bit.ly/NatGeo101&#10;&#10;About National Geographic’s 101 Series:&#10;Explore and experience the forces that shape the world around us.&#10;&#10;Get More National Geographic:&#10;Official Site: http://bit.ly/NatGeoOfficialSite&#10;Facebook: http://bit.ly/FBNatGeo&#10;Twitter: http://bit.ly/NatGeoTwitter&#10;Instagram: http://bit.ly/NatGeoInsta&#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Climate Change 101 with Bill Nye | National Geographic&#10;https://youtu.be/EtW2rrLHs08&#10;&#10;National Geographic&#10;https://www.youtube.com/natgeo" id="236" name="Google Shape;236;p36" title="Climate Change 101 with Bill Nye | National Geographic">
            <a:hlinkClick r:id="rId3"/>
          </p:cNvPr>
          <p:cNvPicPr preferRelativeResize="0"/>
          <p:nvPr/>
        </p:nvPicPr>
        <p:blipFill>
          <a:blip r:embed="rId4">
            <a:alphaModFix/>
          </a:blip>
          <a:stretch>
            <a:fillRect/>
          </a:stretch>
        </p:blipFill>
        <p:spPr>
          <a:xfrm>
            <a:off x="365300" y="1161125"/>
            <a:ext cx="5002300" cy="3751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40" name="Shape 240"/>
        <p:cNvGrpSpPr/>
        <p:nvPr/>
      </p:nvGrpSpPr>
      <p:grpSpPr>
        <a:xfrm>
          <a:off x="0" y="0"/>
          <a:ext cx="0" cy="0"/>
          <a:chOff x="0" y="0"/>
          <a:chExt cx="0" cy="0"/>
        </a:xfrm>
      </p:grpSpPr>
      <p:sp>
        <p:nvSpPr>
          <p:cNvPr id="241" name="Google Shape;241;p37"/>
          <p:cNvSpPr txBox="1"/>
          <p:nvPr>
            <p:ph idx="4294967295" type="title"/>
          </p:nvPr>
        </p:nvSpPr>
        <p:spPr>
          <a:xfrm>
            <a:off x="251925" y="372725"/>
            <a:ext cx="8733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Extension</a:t>
            </a:r>
            <a:r>
              <a:rPr lang="en"/>
              <a:t>: </a:t>
            </a:r>
            <a:endParaRPr/>
          </a:p>
        </p:txBody>
      </p:sp>
      <p:pic>
        <p:nvPicPr>
          <p:cNvPr id="242" name="Google Shape;242;p37"/>
          <p:cNvPicPr preferRelativeResize="0"/>
          <p:nvPr/>
        </p:nvPicPr>
        <p:blipFill>
          <a:blip r:embed="rId3">
            <a:alphaModFix/>
          </a:blip>
          <a:stretch>
            <a:fillRect/>
          </a:stretch>
        </p:blipFill>
        <p:spPr>
          <a:xfrm>
            <a:off x="388400" y="2900149"/>
            <a:ext cx="2619549" cy="1253600"/>
          </a:xfrm>
          <a:prstGeom prst="rect">
            <a:avLst/>
          </a:prstGeom>
          <a:noFill/>
          <a:ln>
            <a:noFill/>
          </a:ln>
        </p:spPr>
      </p:pic>
      <p:pic>
        <p:nvPicPr>
          <p:cNvPr id="243" name="Google Shape;243;p37"/>
          <p:cNvPicPr preferRelativeResize="0"/>
          <p:nvPr/>
        </p:nvPicPr>
        <p:blipFill>
          <a:blip r:embed="rId4">
            <a:alphaModFix/>
          </a:blip>
          <a:stretch>
            <a:fillRect/>
          </a:stretch>
        </p:blipFill>
        <p:spPr>
          <a:xfrm>
            <a:off x="5644600" y="3996775"/>
            <a:ext cx="769026" cy="947401"/>
          </a:xfrm>
          <a:prstGeom prst="rect">
            <a:avLst/>
          </a:prstGeom>
          <a:noFill/>
          <a:ln>
            <a:noFill/>
          </a:ln>
        </p:spPr>
      </p:pic>
      <p:sp>
        <p:nvSpPr>
          <p:cNvPr id="244" name="Google Shape;244;p37"/>
          <p:cNvSpPr txBox="1"/>
          <p:nvPr/>
        </p:nvSpPr>
        <p:spPr>
          <a:xfrm>
            <a:off x="251925" y="1112675"/>
            <a:ext cx="8733600" cy="3894300"/>
          </a:xfrm>
          <a:prstGeom prst="rect">
            <a:avLst/>
          </a:prstGeom>
          <a:solidFill>
            <a:srgbClr val="FFF2CC"/>
          </a:solid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Click on the Climate Time Machine image to take you to the NASA webpage.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Explore this data and the images here: </a:t>
            </a:r>
            <a:endParaRPr sz="1600">
              <a:solidFill>
                <a:schemeClr val="dk2"/>
              </a:solidFill>
              <a:latin typeface="Lato"/>
              <a:ea typeface="Lato"/>
              <a:cs typeface="Lato"/>
              <a:sym typeface="Lato"/>
            </a:endParaRPr>
          </a:p>
          <a:p>
            <a:pPr indent="0" lvl="0" marL="0" rtl="0" algn="l">
              <a:spcBef>
                <a:spcPts val="0"/>
              </a:spcBef>
              <a:spcAft>
                <a:spcPts val="0"/>
              </a:spcAft>
              <a:buNone/>
            </a:pPr>
            <a:r>
              <a:rPr lang="en" sz="1600" u="sng">
                <a:solidFill>
                  <a:schemeClr val="dk2"/>
                </a:solidFill>
                <a:highlight>
                  <a:srgbClr val="F4CCCC"/>
                </a:highlight>
                <a:latin typeface="Lato"/>
                <a:ea typeface="Lato"/>
                <a:cs typeface="Lato"/>
                <a:sym typeface="Lato"/>
                <a:hlinkClick r:id="rId5">
                  <a:extLst>
                    <a:ext uri="{A12FA001-AC4F-418D-AE19-62706E023703}">
                      <ahyp:hlinkClr val="tx"/>
                    </a:ext>
                  </a:extLst>
                </a:hlinkClick>
              </a:rPr>
              <a:t>https://climate.nasa.gov/images-of-change/?id=809#809-dusty-ice-on-icelands-largest-glacier</a:t>
            </a:r>
            <a:r>
              <a:rPr lang="en" sz="1600">
                <a:solidFill>
                  <a:schemeClr val="dk2"/>
                </a:solidFill>
                <a:highlight>
                  <a:srgbClr val="F4CCCC"/>
                </a:highlight>
                <a:latin typeface="Lato"/>
                <a:ea typeface="Lato"/>
                <a:cs typeface="Lato"/>
                <a:sym typeface="Lato"/>
              </a:rPr>
              <a:t> </a:t>
            </a:r>
            <a:endParaRPr sz="1600">
              <a:solidFill>
                <a:schemeClr val="dk2"/>
              </a:solidFill>
              <a:highlight>
                <a:srgbClr val="F4CCCC"/>
              </a:highlight>
              <a:latin typeface="Lato"/>
              <a:ea typeface="Lato"/>
              <a:cs typeface="Lato"/>
              <a:sym typeface="Lato"/>
            </a:endParaRPr>
          </a:p>
          <a:p>
            <a:pPr indent="0" lvl="0" marL="0" rtl="0" algn="l">
              <a:spcBef>
                <a:spcPts val="0"/>
              </a:spcBef>
              <a:spcAft>
                <a:spcPts val="0"/>
              </a:spcAft>
              <a:buNone/>
            </a:pPr>
            <a:r>
              <a:t/>
            </a:r>
            <a:endParaRPr sz="1600">
              <a:solidFill>
                <a:schemeClr val="dk2"/>
              </a:solidFill>
              <a:highlight>
                <a:srgbClr val="F4CCCC"/>
              </a:highlight>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Create the following table in your INB. </a:t>
            </a:r>
            <a:r>
              <a:rPr lang="en" sz="1600">
                <a:solidFill>
                  <a:schemeClr val="dk2"/>
                </a:solidFill>
                <a:latin typeface="Lato"/>
                <a:ea typeface="Lato"/>
                <a:cs typeface="Lato"/>
                <a:sym typeface="Lato"/>
              </a:rPr>
              <a:t>Use they information you explore in the Climate Time Machine link to complete the table.</a:t>
            </a:r>
            <a:r>
              <a:rPr lang="en" sz="1600">
                <a:solidFill>
                  <a:schemeClr val="dk2"/>
                </a:solidFill>
                <a:latin typeface="Lato"/>
                <a:ea typeface="Lato"/>
                <a:cs typeface="Lato"/>
                <a:sym typeface="Lato"/>
              </a:rPr>
              <a:t>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Complete quiz handout. </a:t>
            </a:r>
            <a:endParaRPr sz="1600">
              <a:solidFill>
                <a:schemeClr val="dk2"/>
              </a:solidFill>
              <a:latin typeface="Lato"/>
              <a:ea typeface="Lato"/>
              <a:cs typeface="Lato"/>
              <a:sym typeface="Lato"/>
            </a:endParaRPr>
          </a:p>
        </p:txBody>
      </p:sp>
      <p:pic>
        <p:nvPicPr>
          <p:cNvPr id="245" name="Google Shape;245;p37">
            <a:hlinkClick r:id="rId6"/>
          </p:cNvPr>
          <p:cNvPicPr preferRelativeResize="0"/>
          <p:nvPr/>
        </p:nvPicPr>
        <p:blipFill>
          <a:blip r:embed="rId7">
            <a:alphaModFix/>
          </a:blip>
          <a:stretch>
            <a:fillRect/>
          </a:stretch>
        </p:blipFill>
        <p:spPr>
          <a:xfrm>
            <a:off x="7505399" y="871250"/>
            <a:ext cx="1553827" cy="1109425"/>
          </a:xfrm>
          <a:prstGeom prst="rect">
            <a:avLst/>
          </a:prstGeom>
          <a:noFill/>
          <a:ln>
            <a:noFill/>
          </a:ln>
        </p:spPr>
      </p:pic>
      <p:pic>
        <p:nvPicPr>
          <p:cNvPr id="246" name="Google Shape;246;p37"/>
          <p:cNvPicPr preferRelativeResize="0"/>
          <p:nvPr/>
        </p:nvPicPr>
        <p:blipFill>
          <a:blip r:embed="rId3">
            <a:alphaModFix/>
          </a:blip>
          <a:stretch>
            <a:fillRect/>
          </a:stretch>
        </p:blipFill>
        <p:spPr>
          <a:xfrm>
            <a:off x="4572000" y="2900145"/>
            <a:ext cx="2776925" cy="1328904"/>
          </a:xfrm>
          <a:prstGeom prst="rect">
            <a:avLst/>
          </a:prstGeom>
          <a:noFill/>
          <a:ln>
            <a:noFill/>
          </a:ln>
        </p:spPr>
      </p:pic>
      <p:pic>
        <p:nvPicPr>
          <p:cNvPr id="247" name="Google Shape;247;p37"/>
          <p:cNvPicPr preferRelativeResize="0"/>
          <p:nvPr/>
        </p:nvPicPr>
        <p:blipFill>
          <a:blip r:embed="rId8">
            <a:alphaModFix/>
          </a:blip>
          <a:stretch>
            <a:fillRect/>
          </a:stretch>
        </p:blipFill>
        <p:spPr>
          <a:xfrm>
            <a:off x="3007950" y="3447775"/>
            <a:ext cx="1211825" cy="1496401"/>
          </a:xfrm>
          <a:prstGeom prst="rect">
            <a:avLst/>
          </a:prstGeom>
          <a:noFill/>
          <a:ln>
            <a:noFill/>
          </a:ln>
        </p:spPr>
      </p:pic>
      <p:cxnSp>
        <p:nvCxnSpPr>
          <p:cNvPr id="248" name="Google Shape;248;p37"/>
          <p:cNvCxnSpPr/>
          <p:nvPr/>
        </p:nvCxnSpPr>
        <p:spPr>
          <a:xfrm>
            <a:off x="3673925" y="1501050"/>
            <a:ext cx="3778800" cy="136500"/>
          </a:xfrm>
          <a:prstGeom prst="straightConnector1">
            <a:avLst/>
          </a:prstGeom>
          <a:noFill/>
          <a:ln cap="flat" cmpd="sng" w="76200">
            <a:solidFill>
              <a:srgbClr val="9900FF"/>
            </a:solidFill>
            <a:prstDash val="solid"/>
            <a:round/>
            <a:headEnd len="med" w="med" type="none"/>
            <a:tailEnd len="med" w="med" type="triangle"/>
          </a:ln>
        </p:spPr>
      </p:cxnSp>
      <p:cxnSp>
        <p:nvCxnSpPr>
          <p:cNvPr id="249" name="Google Shape;249;p37"/>
          <p:cNvCxnSpPr/>
          <p:nvPr/>
        </p:nvCxnSpPr>
        <p:spPr>
          <a:xfrm>
            <a:off x="2508775" y="4471700"/>
            <a:ext cx="451500" cy="105000"/>
          </a:xfrm>
          <a:prstGeom prst="straightConnector1">
            <a:avLst/>
          </a:prstGeom>
          <a:noFill/>
          <a:ln cap="flat" cmpd="sng" w="19050">
            <a:solidFill>
              <a:srgbClr val="9900FF"/>
            </a:solidFill>
            <a:prstDash val="solid"/>
            <a:round/>
            <a:headEnd len="med" w="med" type="none"/>
            <a:tailEnd len="med" w="med" type="triangle"/>
          </a:ln>
        </p:spPr>
      </p:cxnSp>
      <p:cxnSp>
        <p:nvCxnSpPr>
          <p:cNvPr id="250" name="Google Shape;250;p37"/>
          <p:cNvCxnSpPr/>
          <p:nvPr/>
        </p:nvCxnSpPr>
        <p:spPr>
          <a:xfrm>
            <a:off x="4120500" y="3207025"/>
            <a:ext cx="451500" cy="105000"/>
          </a:xfrm>
          <a:prstGeom prst="straightConnector1">
            <a:avLst/>
          </a:prstGeom>
          <a:noFill/>
          <a:ln cap="flat" cmpd="sng" w="19050">
            <a:solidFill>
              <a:srgbClr val="9900FF"/>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2" name="Shape 82"/>
        <p:cNvGrpSpPr/>
        <p:nvPr/>
      </p:nvGrpSpPr>
      <p:grpSpPr>
        <a:xfrm>
          <a:off x="0" y="0"/>
          <a:ext cx="0" cy="0"/>
          <a:chOff x="0" y="0"/>
          <a:chExt cx="0" cy="0"/>
        </a:xfrm>
      </p:grpSpPr>
      <p:sp>
        <p:nvSpPr>
          <p:cNvPr id="83" name="Google Shape;83;p16"/>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chemeClr val="accent2"/>
                </a:solidFill>
                <a:latin typeface="Century Gothic"/>
                <a:ea typeface="Century Gothic"/>
                <a:cs typeface="Century Gothic"/>
                <a:sym typeface="Century Gothic"/>
              </a:rPr>
              <a:t>Climate Change</a:t>
            </a:r>
            <a:r>
              <a:rPr lang="en">
                <a:solidFill>
                  <a:schemeClr val="accent2"/>
                </a:solidFill>
                <a:latin typeface="Century Gothic"/>
                <a:ea typeface="Century Gothic"/>
                <a:cs typeface="Century Gothic"/>
                <a:sym typeface="Century Gothic"/>
              </a:rPr>
              <a:t>:  </a:t>
            </a:r>
            <a:endParaRPr>
              <a:solidFill>
                <a:schemeClr val="accent2"/>
              </a:solidFill>
              <a:latin typeface="Century Gothic"/>
              <a:ea typeface="Century Gothic"/>
              <a:cs typeface="Century Gothic"/>
              <a:sym typeface="Century Gothic"/>
            </a:endParaRPr>
          </a:p>
        </p:txBody>
      </p:sp>
      <p:sp>
        <p:nvSpPr>
          <p:cNvPr id="84" name="Google Shape;84;p16"/>
          <p:cNvSpPr txBox="1"/>
          <p:nvPr>
            <p:ph idx="1" type="subTitle"/>
          </p:nvPr>
        </p:nvSpPr>
        <p:spPr>
          <a:xfrm>
            <a:off x="553825" y="2149525"/>
            <a:ext cx="7893000" cy="1565700"/>
          </a:xfrm>
          <a:prstGeom prst="rect">
            <a:avLst/>
          </a:prstGeom>
          <a:solidFill>
            <a:schemeClr val="accent5"/>
          </a:solidFill>
        </p:spPr>
        <p:txBody>
          <a:bodyPr anchorCtr="0" anchor="b" bIns="91425" lIns="91425" spcFirstLastPara="1" rIns="91425" wrap="square" tIns="91425">
            <a:noAutofit/>
          </a:bodyPr>
          <a:lstStyle/>
          <a:p>
            <a:pPr indent="0" lvl="0" marL="0" rtl="0" algn="l">
              <a:spcBef>
                <a:spcPts val="1000"/>
              </a:spcBef>
              <a:spcAft>
                <a:spcPts val="0"/>
              </a:spcAft>
              <a:buNone/>
            </a:pPr>
            <a:r>
              <a:rPr lang="en" sz="4400">
                <a:solidFill>
                  <a:schemeClr val="accent2"/>
                </a:solidFill>
              </a:rPr>
              <a:t>EQ: What factors are causing changes in salmon population?  </a:t>
            </a:r>
            <a:r>
              <a:rPr lang="en" sz="4400"/>
              <a:t> </a:t>
            </a:r>
            <a:endParaRPr sz="4800"/>
          </a:p>
        </p:txBody>
      </p:sp>
      <p:sp>
        <p:nvSpPr>
          <p:cNvPr id="85" name="Google Shape;85;p16"/>
          <p:cNvSpPr txBox="1"/>
          <p:nvPr/>
        </p:nvSpPr>
        <p:spPr>
          <a:xfrm>
            <a:off x="3948100" y="3874250"/>
            <a:ext cx="4650000" cy="923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ato"/>
                <a:ea typeface="Lato"/>
                <a:cs typeface="Lato"/>
                <a:sym typeface="Lato"/>
              </a:rPr>
              <a:t>Create a title page in your INB.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Write title: </a:t>
            </a:r>
            <a:r>
              <a:rPr b="1" lang="en" sz="1600">
                <a:latin typeface="Lato"/>
                <a:ea typeface="Lato"/>
                <a:cs typeface="Lato"/>
                <a:sym typeface="Lato"/>
              </a:rPr>
              <a:t>Climate Change Impacts</a:t>
            </a:r>
            <a:r>
              <a:rPr b="1" lang="en" sz="1600">
                <a:latin typeface="Lato"/>
                <a:ea typeface="Lato"/>
                <a:cs typeface="Lato"/>
                <a:sym typeface="Lato"/>
              </a:rPr>
              <a:t>.</a:t>
            </a:r>
            <a:r>
              <a:rPr lang="en" sz="1600">
                <a:latin typeface="Lato"/>
                <a:ea typeface="Lato"/>
                <a:cs typeface="Lato"/>
                <a:sym typeface="Lato"/>
              </a:rPr>
              <a:t>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Beneath your title, write this Essential Question. </a:t>
            </a:r>
            <a:endParaRPr sz="16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9" name="Shape 89"/>
        <p:cNvGrpSpPr/>
        <p:nvPr/>
      </p:nvGrpSpPr>
      <p:grpSpPr>
        <a:xfrm>
          <a:off x="0" y="0"/>
          <a:ext cx="0" cy="0"/>
          <a:chOff x="0" y="0"/>
          <a:chExt cx="0" cy="0"/>
        </a:xfrm>
      </p:grpSpPr>
      <p:sp>
        <p:nvSpPr>
          <p:cNvPr id="90" name="Google Shape;90;p17"/>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In the Lesson you will: </a:t>
            </a:r>
            <a:endParaRPr/>
          </a:p>
        </p:txBody>
      </p:sp>
      <p:sp>
        <p:nvSpPr>
          <p:cNvPr id="91" name="Google Shape;91;p17"/>
          <p:cNvSpPr txBox="1"/>
          <p:nvPr>
            <p:ph idx="1" type="body"/>
          </p:nvPr>
        </p:nvSpPr>
        <p:spPr>
          <a:xfrm>
            <a:off x="311700" y="1018875"/>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a:p>
            <a:pPr indent="-342900" lvl="0" marL="457200" rtl="0" algn="l">
              <a:spcBef>
                <a:spcPts val="1600"/>
              </a:spcBef>
              <a:spcAft>
                <a:spcPts val="0"/>
              </a:spcAft>
              <a:buClr>
                <a:schemeClr val="accent2"/>
              </a:buClr>
              <a:buSzPts val="1800"/>
              <a:buChar char="❏"/>
            </a:pPr>
            <a:r>
              <a:rPr lang="en">
                <a:solidFill>
                  <a:schemeClr val="accent2"/>
                </a:solidFill>
              </a:rPr>
              <a:t>Take notes and analyze data to explain the idea of a temperature </a:t>
            </a:r>
            <a:r>
              <a:rPr lang="en">
                <a:solidFill>
                  <a:schemeClr val="accent2"/>
                </a:solidFill>
              </a:rPr>
              <a:t>anomaly. </a:t>
            </a:r>
            <a:endParaRPr>
              <a:solidFill>
                <a:schemeClr val="accent2"/>
              </a:solidFill>
            </a:endParaRPr>
          </a:p>
          <a:p>
            <a:pPr indent="-342900" lvl="0" marL="457200" rtl="0" algn="l">
              <a:spcBef>
                <a:spcPts val="0"/>
              </a:spcBef>
              <a:spcAft>
                <a:spcPts val="0"/>
              </a:spcAft>
              <a:buClr>
                <a:schemeClr val="accent2"/>
              </a:buClr>
              <a:buSzPts val="1800"/>
              <a:buChar char="❏"/>
            </a:pPr>
            <a:r>
              <a:rPr lang="en">
                <a:solidFill>
                  <a:schemeClr val="accent2"/>
                </a:solidFill>
              </a:rPr>
              <a:t>Analyze data to describe changes of global temperature change over time. </a:t>
            </a:r>
            <a:endParaRPr>
              <a:solidFill>
                <a:schemeClr val="accent2"/>
              </a:solidFill>
            </a:endParaRPr>
          </a:p>
          <a:p>
            <a:pPr indent="0" lvl="0" marL="0" rtl="0" algn="l">
              <a:spcBef>
                <a:spcPts val="1600"/>
              </a:spcBef>
              <a:spcAft>
                <a:spcPts val="0"/>
              </a:spcAft>
              <a:buNone/>
            </a:pPr>
            <a:r>
              <a:rPr lang="en">
                <a:solidFill>
                  <a:schemeClr val="accent2"/>
                </a:solidFill>
              </a:rPr>
              <a:t>At the end of the lesson you will be able to:</a:t>
            </a:r>
            <a:endParaRPr i="1">
              <a:solidFill>
                <a:schemeClr val="accent2"/>
              </a:solidFill>
            </a:endParaRPr>
          </a:p>
          <a:p>
            <a:pPr indent="-342900" lvl="0" marL="457200" rtl="0" algn="l">
              <a:spcBef>
                <a:spcPts val="1600"/>
              </a:spcBef>
              <a:spcAft>
                <a:spcPts val="0"/>
              </a:spcAft>
              <a:buClr>
                <a:schemeClr val="accent2"/>
              </a:buClr>
              <a:buSzPts val="1800"/>
              <a:buChar char="➔"/>
            </a:pPr>
            <a:r>
              <a:rPr i="1" lang="en">
                <a:solidFill>
                  <a:schemeClr val="accent2"/>
                </a:solidFill>
              </a:rPr>
              <a:t>Describe the pattern of surface temperature change around the globe over time. </a:t>
            </a:r>
            <a:endParaRPr i="1">
              <a:solidFill>
                <a:schemeClr val="accent2"/>
              </a:solidFill>
            </a:endParaRPr>
          </a:p>
          <a:p>
            <a:pPr indent="-342900" lvl="0" marL="457200" rtl="0" algn="l">
              <a:spcBef>
                <a:spcPts val="0"/>
              </a:spcBef>
              <a:spcAft>
                <a:spcPts val="0"/>
              </a:spcAft>
              <a:buClr>
                <a:schemeClr val="accent2"/>
              </a:buClr>
              <a:buSzPts val="1800"/>
              <a:buChar char="➔"/>
            </a:pPr>
            <a:r>
              <a:rPr i="1" lang="en">
                <a:solidFill>
                  <a:schemeClr val="accent2"/>
                </a:solidFill>
              </a:rPr>
              <a:t>Show your </a:t>
            </a:r>
            <a:r>
              <a:rPr i="1" lang="en">
                <a:solidFill>
                  <a:schemeClr val="accent2"/>
                </a:solidFill>
              </a:rPr>
              <a:t>proficiency</a:t>
            </a:r>
            <a:r>
              <a:rPr i="1" lang="en">
                <a:solidFill>
                  <a:schemeClr val="accent2"/>
                </a:solidFill>
              </a:rPr>
              <a:t> at analyzing and interpreting data. </a:t>
            </a:r>
            <a:endParaRPr i="1">
              <a:solidFill>
                <a:schemeClr val="accent2"/>
              </a:solidFill>
            </a:endParaRPr>
          </a:p>
          <a:p>
            <a:pPr indent="0" lvl="0" marL="0" rtl="0" algn="l">
              <a:spcBef>
                <a:spcPts val="1600"/>
              </a:spcBef>
              <a:spcAft>
                <a:spcPts val="0"/>
              </a:spcAft>
              <a:buNone/>
            </a:pPr>
            <a:r>
              <a:t/>
            </a:r>
            <a:endParaRPr i="1">
              <a:solidFill>
                <a:schemeClr val="accent2"/>
              </a:solidFill>
            </a:endParaRPr>
          </a:p>
          <a:p>
            <a:pPr indent="0" lvl="0" marL="457200" rtl="0" algn="l">
              <a:spcBef>
                <a:spcPts val="1600"/>
              </a:spcBef>
              <a:spcAft>
                <a:spcPts val="0"/>
              </a:spcAft>
              <a:buNone/>
            </a:pPr>
            <a:r>
              <a:t/>
            </a:r>
            <a:endParaRPr i="1">
              <a:solidFill>
                <a:schemeClr val="accent2"/>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0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000"/>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000"/>
                                        <p:tgtEl>
                                          <p:spTgt spid="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1000"/>
                                        <p:tgtEl>
                                          <p:spTgt spid="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animEffect filter="fade" transition="in">
                                      <p:cBhvr>
                                        <p:cTn dur="1000"/>
                                        <p:tgtEl>
                                          <p:spTgt spid="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animEffect filter="fade" transition="in">
                                      <p:cBhvr>
                                        <p:cTn dur="1000"/>
                                        <p:tgtEl>
                                          <p:spTgt spid="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animEffect filter="fade" transition="in">
                                      <p:cBhvr>
                                        <p:cTn dur="1000"/>
                                        <p:tgtEl>
                                          <p:spTgt spid="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7" st="7"/>
                                            </p:txEl>
                                          </p:spTgt>
                                        </p:tgtEl>
                                        <p:attrNameLst>
                                          <p:attrName>style.visibility</p:attrName>
                                        </p:attrNameLst>
                                      </p:cBhvr>
                                      <p:to>
                                        <p:strVal val="visible"/>
                                      </p:to>
                                    </p:set>
                                    <p:animEffect filter="fade" transition="in">
                                      <p:cBhvr>
                                        <p:cTn dur="1000"/>
                                        <p:tgtEl>
                                          <p:spTgt spid="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8" st="8"/>
                                            </p:txEl>
                                          </p:spTgt>
                                        </p:tgtEl>
                                        <p:attrNameLst>
                                          <p:attrName>style.visibility</p:attrName>
                                        </p:attrNameLst>
                                      </p:cBhvr>
                                      <p:to>
                                        <p:strVal val="visible"/>
                                      </p:to>
                                    </p:set>
                                    <p:animEffect filter="fade" transition="in">
                                      <p:cBhvr>
                                        <p:cTn dur="1000"/>
                                        <p:tgtEl>
                                          <p:spTgt spid="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9" st="9"/>
                                            </p:txEl>
                                          </p:spTgt>
                                        </p:tgtEl>
                                        <p:attrNameLst>
                                          <p:attrName>style.visibility</p:attrName>
                                        </p:attrNameLst>
                                      </p:cBhvr>
                                      <p:to>
                                        <p:strVal val="visible"/>
                                      </p:to>
                                    </p:set>
                                    <p:animEffect filter="fade" transition="in">
                                      <p:cBhvr>
                                        <p:cTn dur="1000"/>
                                        <p:tgtEl>
                                          <p:spTgt spid="9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0" st="10"/>
                                            </p:txEl>
                                          </p:spTgt>
                                        </p:tgtEl>
                                        <p:attrNameLst>
                                          <p:attrName>style.visibility</p:attrName>
                                        </p:attrNameLst>
                                      </p:cBhvr>
                                      <p:to>
                                        <p:strVal val="visible"/>
                                      </p:to>
                                    </p:set>
                                    <p:animEffect filter="fade" transition="in">
                                      <p:cBhvr>
                                        <p:cTn dur="1000"/>
                                        <p:tgtEl>
                                          <p:spTgt spid="9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1" st="11"/>
                                            </p:txEl>
                                          </p:spTgt>
                                        </p:tgtEl>
                                        <p:attrNameLst>
                                          <p:attrName>style.visibility</p:attrName>
                                        </p:attrNameLst>
                                      </p:cBhvr>
                                      <p:to>
                                        <p:strVal val="visible"/>
                                      </p:to>
                                    </p:set>
                                    <p:animEffect filter="fade" transition="in">
                                      <p:cBhvr>
                                        <p:cTn dur="1000"/>
                                        <p:tgtEl>
                                          <p:spTgt spid="91">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5" name="Shape 95"/>
        <p:cNvGrpSpPr/>
        <p:nvPr/>
      </p:nvGrpSpPr>
      <p:grpSpPr>
        <a:xfrm>
          <a:off x="0" y="0"/>
          <a:ext cx="0" cy="0"/>
          <a:chOff x="0" y="0"/>
          <a:chExt cx="0" cy="0"/>
        </a:xfrm>
      </p:grpSpPr>
      <p:sp>
        <p:nvSpPr>
          <p:cNvPr id="96" name="Google Shape;96;p18"/>
          <p:cNvSpPr txBox="1"/>
          <p:nvPr/>
        </p:nvSpPr>
        <p:spPr>
          <a:xfrm>
            <a:off x="152400" y="427700"/>
            <a:ext cx="8621700" cy="4926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entury Gothic"/>
                <a:ea typeface="Century Gothic"/>
                <a:cs typeface="Century Gothic"/>
                <a:sym typeface="Century Gothic"/>
              </a:rPr>
              <a:t>How do we measure global surface temperature? </a:t>
            </a:r>
            <a:endParaRPr>
              <a:latin typeface="Lato"/>
              <a:ea typeface="Lato"/>
              <a:cs typeface="Lato"/>
              <a:sym typeface="Lato"/>
            </a:endParaRPr>
          </a:p>
        </p:txBody>
      </p:sp>
      <p:pic>
        <p:nvPicPr>
          <p:cNvPr descr="Earth’s 2016 surface temperatures were the warmest since modern record keeping began in 1880, according to independent analyses by NASA and the National Oceanic and Atmospheric Administration (NOAA).  NASA scientists analyze data from 6300 weather stations, sea surface temperature measurements and Antarctic research stations — all to determine how the average surface temperature is changing. &#10;&#10;Credit: NASA's Goddard Space Flight Center/Jenny Hottle and Clare Skelly&#10;&#10;Music, Face Time via Killer Tracks.&#10;&#10;This video is public domain and can be downloaded from the Scientific Visualization Studio at: http://svs.gsfc.nasa.gov/12475&#10;&#10;If you liked this video, subscribe to the NASA Goddard YouTube channel: http://www.youtube.com/NASAExplorer&#10;&#10;Or subscribe to NASA’s Goddard Shorts HD Podcast: http://svs.gsfc.nasa.gov/vis/iTunes/f0004_index.html  &#10;&#10;Follow NASA’s Goddard Space Flight Center&#10;&#10;·  Facebook: http://www.facebook.com/NASA.GSFC &#10;&#10;·  Twitter http://twitter.com/NASAGoddard &#10;&#10;·  Flickr http://www.flickr.com/photos/gsfc/ &#10;&#10;·  Instagram http://www.instagram.com/nasagoddard/ &#10;&#10;·  Google+ http://plus.google.com/+NASAGoddard/posts" id="97" name="Google Shape;97;p18" title="How NASA Scientists Measure Global Temperatures">
            <a:hlinkClick r:id="rId3"/>
          </p:cNvPr>
          <p:cNvPicPr preferRelativeResize="0"/>
          <p:nvPr/>
        </p:nvPicPr>
        <p:blipFill>
          <a:blip r:embed="rId4">
            <a:alphaModFix/>
          </a:blip>
          <a:stretch>
            <a:fillRect/>
          </a:stretch>
        </p:blipFill>
        <p:spPr>
          <a:xfrm>
            <a:off x="152400" y="1072700"/>
            <a:ext cx="5215225" cy="3911425"/>
          </a:xfrm>
          <a:prstGeom prst="rect">
            <a:avLst/>
          </a:prstGeom>
          <a:noFill/>
          <a:ln>
            <a:noFill/>
          </a:ln>
        </p:spPr>
      </p:pic>
      <p:sp>
        <p:nvSpPr>
          <p:cNvPr id="98" name="Google Shape;98;p18"/>
          <p:cNvSpPr txBox="1"/>
          <p:nvPr/>
        </p:nvSpPr>
        <p:spPr>
          <a:xfrm>
            <a:off x="5703800" y="1176625"/>
            <a:ext cx="2980800" cy="30939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entury Gothic"/>
                <a:ea typeface="Century Gothic"/>
                <a:cs typeface="Century Gothic"/>
                <a:sym typeface="Century Gothic"/>
              </a:rPr>
              <a:t>What did you hear?</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rPr lang="en" sz="2100">
                <a:latin typeface="Century Gothic"/>
                <a:ea typeface="Century Gothic"/>
                <a:cs typeface="Century Gothic"/>
                <a:sym typeface="Century Gothic"/>
              </a:rPr>
              <a:t>Work with your table group to </a:t>
            </a:r>
            <a:r>
              <a:rPr lang="en" sz="2100">
                <a:latin typeface="Century Gothic"/>
                <a:ea typeface="Century Gothic"/>
                <a:cs typeface="Century Gothic"/>
                <a:sym typeface="Century Gothic"/>
              </a:rPr>
              <a:t>write</a:t>
            </a:r>
            <a:r>
              <a:rPr lang="en" sz="2100">
                <a:latin typeface="Century Gothic"/>
                <a:ea typeface="Century Gothic"/>
                <a:cs typeface="Century Gothic"/>
                <a:sym typeface="Century Gothic"/>
              </a:rPr>
              <a:t> down the three ways we measure global surface temperature. </a:t>
            </a:r>
            <a:endParaRPr sz="2100">
              <a:latin typeface="Century Gothic"/>
              <a:ea typeface="Century Gothic"/>
              <a:cs typeface="Century Gothic"/>
              <a:sym typeface="Century Gothic"/>
            </a:endParaRPr>
          </a:p>
          <a:p>
            <a:pPr indent="0" lvl="0" marL="0" rtl="0" algn="l">
              <a:spcBef>
                <a:spcPts val="0"/>
              </a:spcBef>
              <a:spcAft>
                <a:spcPts val="0"/>
              </a:spcAft>
              <a:buNone/>
            </a:pPr>
            <a:r>
              <a:rPr lang="en" sz="2100">
                <a:latin typeface="Century Gothic"/>
                <a:ea typeface="Century Gothic"/>
                <a:cs typeface="Century Gothic"/>
                <a:sym typeface="Century Gothic"/>
              </a:rPr>
              <a:t>Use the white board to record.  </a:t>
            </a:r>
            <a:endParaRPr sz="21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2" name="Shape 102"/>
        <p:cNvGrpSpPr/>
        <p:nvPr/>
      </p:nvGrpSpPr>
      <p:grpSpPr>
        <a:xfrm>
          <a:off x="0" y="0"/>
          <a:ext cx="0" cy="0"/>
          <a:chOff x="0" y="0"/>
          <a:chExt cx="0" cy="0"/>
        </a:xfrm>
      </p:grpSpPr>
      <p:sp>
        <p:nvSpPr>
          <p:cNvPr id="103" name="Google Shape;103;p19"/>
          <p:cNvSpPr txBox="1"/>
          <p:nvPr/>
        </p:nvSpPr>
        <p:spPr>
          <a:xfrm>
            <a:off x="215375" y="162550"/>
            <a:ext cx="8621700" cy="1062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Century Gothic"/>
                <a:ea typeface="Century Gothic"/>
                <a:cs typeface="Century Gothic"/>
                <a:sym typeface="Century Gothic"/>
              </a:rPr>
              <a:t>How do we analyze global surface temperature? </a:t>
            </a:r>
            <a:r>
              <a:rPr lang="en" sz="1900">
                <a:latin typeface="Century Gothic"/>
                <a:ea typeface="Century Gothic"/>
                <a:cs typeface="Century Gothic"/>
                <a:sym typeface="Century Gothic"/>
              </a:rPr>
              <a:t>Identify</a:t>
            </a:r>
            <a:r>
              <a:rPr lang="en" sz="1900">
                <a:latin typeface="Century Gothic"/>
                <a:ea typeface="Century Gothic"/>
                <a:cs typeface="Century Gothic"/>
                <a:sym typeface="Century Gothic"/>
              </a:rPr>
              <a:t> the x and y axis </a:t>
            </a:r>
            <a:r>
              <a:rPr lang="en" sz="1900">
                <a:latin typeface="Century Gothic"/>
                <a:ea typeface="Century Gothic"/>
                <a:cs typeface="Century Gothic"/>
                <a:sym typeface="Century Gothic"/>
              </a:rPr>
              <a:t>variables. W</a:t>
            </a:r>
            <a:r>
              <a:rPr lang="en" sz="1900">
                <a:latin typeface="Century Gothic"/>
                <a:ea typeface="Century Gothic"/>
                <a:cs typeface="Century Gothic"/>
                <a:sym typeface="Century Gothic"/>
              </a:rPr>
              <a:t>hat are we measuring? Write your response on the white board with your table group.  </a:t>
            </a:r>
            <a:endParaRPr sz="1300">
              <a:latin typeface="Lato"/>
              <a:ea typeface="Lato"/>
              <a:cs typeface="Lato"/>
              <a:sym typeface="Lato"/>
            </a:endParaRPr>
          </a:p>
        </p:txBody>
      </p:sp>
      <p:pic>
        <p:nvPicPr>
          <p:cNvPr id="104" name="Google Shape;104;p19"/>
          <p:cNvPicPr preferRelativeResize="0"/>
          <p:nvPr/>
        </p:nvPicPr>
        <p:blipFill>
          <a:blip r:embed="rId3">
            <a:alphaModFix/>
          </a:blip>
          <a:stretch>
            <a:fillRect/>
          </a:stretch>
        </p:blipFill>
        <p:spPr>
          <a:xfrm>
            <a:off x="152400" y="1270750"/>
            <a:ext cx="8839204" cy="37506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8" name="Shape 108"/>
        <p:cNvGrpSpPr/>
        <p:nvPr/>
      </p:nvGrpSpPr>
      <p:grpSpPr>
        <a:xfrm>
          <a:off x="0" y="0"/>
          <a:ext cx="0" cy="0"/>
          <a:chOff x="0" y="0"/>
          <a:chExt cx="0" cy="0"/>
        </a:xfrm>
      </p:grpSpPr>
      <p:sp>
        <p:nvSpPr>
          <p:cNvPr id="109" name="Google Shape;109;p20"/>
          <p:cNvSpPr txBox="1"/>
          <p:nvPr/>
        </p:nvSpPr>
        <p:spPr>
          <a:xfrm>
            <a:off x="253500" y="1116675"/>
            <a:ext cx="8520600" cy="2232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Century Gothic"/>
                <a:ea typeface="Century Gothic"/>
                <a:cs typeface="Century Gothic"/>
                <a:sym typeface="Century Gothic"/>
              </a:rPr>
              <a:t>Write this definition in your INB: : </a:t>
            </a:r>
            <a:endParaRPr sz="1900">
              <a:latin typeface="Century Gothic"/>
              <a:ea typeface="Century Gothic"/>
              <a:cs typeface="Century Gothic"/>
              <a:sym typeface="Century Gothic"/>
            </a:endParaRPr>
          </a:p>
          <a:p>
            <a:pPr indent="0" lvl="0" marL="0" rtl="0" algn="l">
              <a:spcBef>
                <a:spcPts val="0"/>
              </a:spcBef>
              <a:spcAft>
                <a:spcPts val="0"/>
              </a:spcAft>
              <a:buNone/>
            </a:pPr>
            <a:r>
              <a:t/>
            </a:r>
            <a:endParaRPr sz="1900">
              <a:latin typeface="Century Gothic"/>
              <a:ea typeface="Century Gothic"/>
              <a:cs typeface="Century Gothic"/>
              <a:sym typeface="Century Gothic"/>
            </a:endParaRPr>
          </a:p>
          <a:p>
            <a:pPr indent="0" lvl="0" marL="0" rtl="0" algn="l">
              <a:spcBef>
                <a:spcPts val="0"/>
              </a:spcBef>
              <a:spcAft>
                <a:spcPts val="0"/>
              </a:spcAft>
              <a:buNone/>
            </a:pPr>
            <a:r>
              <a:t/>
            </a:r>
            <a:endParaRPr sz="1900">
              <a:latin typeface="Century Gothic"/>
              <a:ea typeface="Century Gothic"/>
              <a:cs typeface="Century Gothic"/>
              <a:sym typeface="Century Gothic"/>
            </a:endParaRPr>
          </a:p>
          <a:p>
            <a:pPr indent="0" lvl="0" marL="0" rtl="0" algn="l">
              <a:spcBef>
                <a:spcPts val="0"/>
              </a:spcBef>
              <a:spcAft>
                <a:spcPts val="0"/>
              </a:spcAft>
              <a:buNone/>
            </a:pPr>
            <a:r>
              <a:rPr lang="en" sz="1900">
                <a:latin typeface="Century Gothic"/>
                <a:ea typeface="Century Gothic"/>
                <a:cs typeface="Century Gothic"/>
                <a:sym typeface="Century Gothic"/>
              </a:rPr>
              <a:t>A t</a:t>
            </a:r>
            <a:r>
              <a:rPr lang="en" sz="1900">
                <a:latin typeface="Century Gothic"/>
                <a:ea typeface="Century Gothic"/>
                <a:cs typeface="Century Gothic"/>
                <a:sym typeface="Century Gothic"/>
              </a:rPr>
              <a:t>emperature anomaly is the degree in celsius of how much warmer (or colder) the surface temperature is than what would normally be typical for that region. It is </a:t>
            </a:r>
            <a:r>
              <a:rPr b="1" lang="en" sz="1900">
                <a:latin typeface="Century Gothic"/>
                <a:ea typeface="Century Gothic"/>
                <a:cs typeface="Century Gothic"/>
                <a:sym typeface="Century Gothic"/>
              </a:rPr>
              <a:t>the difference </a:t>
            </a:r>
            <a:r>
              <a:rPr lang="en" sz="1900">
                <a:latin typeface="Century Gothic"/>
                <a:ea typeface="Century Gothic"/>
                <a:cs typeface="Century Gothic"/>
                <a:sym typeface="Century Gothic"/>
              </a:rPr>
              <a:t>in temperature from the average.  </a:t>
            </a:r>
            <a:endParaRPr sz="1900">
              <a:latin typeface="Century Gothic"/>
              <a:ea typeface="Century Gothic"/>
              <a:cs typeface="Century Gothic"/>
              <a:sym typeface="Century Gothic"/>
            </a:endParaRPr>
          </a:p>
        </p:txBody>
      </p:sp>
      <p:sp>
        <p:nvSpPr>
          <p:cNvPr id="110" name="Google Shape;110;p20"/>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is a Temperature Anomaly:</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152400" y="194150"/>
            <a:ext cx="8839204" cy="3111849"/>
          </a:xfrm>
          <a:prstGeom prst="rect">
            <a:avLst/>
          </a:prstGeom>
          <a:noFill/>
          <a:ln>
            <a:noFill/>
          </a:ln>
        </p:spPr>
      </p:pic>
      <p:sp>
        <p:nvSpPr>
          <p:cNvPr id="116" name="Google Shape;116;p21"/>
          <p:cNvSpPr txBox="1"/>
          <p:nvPr/>
        </p:nvSpPr>
        <p:spPr>
          <a:xfrm>
            <a:off x="85200" y="3362200"/>
            <a:ext cx="8906400" cy="16932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Collect a print out of the passage above and glue/tape into your INB. Read and respond to the following questions in your INB. Include the question in your response:</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What is a temperature </a:t>
            </a:r>
            <a:r>
              <a:rPr lang="en">
                <a:latin typeface="Lato"/>
                <a:ea typeface="Lato"/>
                <a:cs typeface="Lato"/>
                <a:sym typeface="Lato"/>
              </a:rPr>
              <a:t>anomaly</a:t>
            </a:r>
            <a:r>
              <a:rPr lang="en">
                <a:latin typeface="Lato"/>
                <a:ea typeface="Lato"/>
                <a:cs typeface="Lato"/>
                <a:sym typeface="Lato"/>
              </a:rPr>
              <a:t>?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How is the baseline or average temperature computed?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What does it mean if the data shows a positive </a:t>
            </a:r>
            <a:r>
              <a:rPr lang="en">
                <a:latin typeface="Lato"/>
                <a:ea typeface="Lato"/>
                <a:cs typeface="Lato"/>
                <a:sym typeface="Lato"/>
              </a:rPr>
              <a:t>anomaly</a:t>
            </a:r>
            <a:r>
              <a:rPr lang="en">
                <a:latin typeface="Lato"/>
                <a:ea typeface="Lato"/>
                <a:cs typeface="Lato"/>
                <a:sym typeface="Lato"/>
              </a:rPr>
              <a:t>?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What does it mean if the data shows a negative </a:t>
            </a:r>
            <a:r>
              <a:rPr lang="en">
                <a:latin typeface="Lato"/>
                <a:ea typeface="Lato"/>
                <a:cs typeface="Lato"/>
                <a:sym typeface="Lato"/>
              </a:rPr>
              <a:t>anomaly</a:t>
            </a: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20" name="Shape 120"/>
        <p:cNvGrpSpPr/>
        <p:nvPr/>
      </p:nvGrpSpPr>
      <p:grpSpPr>
        <a:xfrm>
          <a:off x="0" y="0"/>
          <a:ext cx="0" cy="0"/>
          <a:chOff x="0" y="0"/>
          <a:chExt cx="0" cy="0"/>
        </a:xfrm>
      </p:grpSpPr>
      <p:sp>
        <p:nvSpPr>
          <p:cNvPr id="121" name="Google Shape;121;p22"/>
          <p:cNvSpPr txBox="1"/>
          <p:nvPr/>
        </p:nvSpPr>
        <p:spPr>
          <a:xfrm>
            <a:off x="253500" y="1116675"/>
            <a:ext cx="8520600" cy="831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entury Gothic"/>
                <a:ea typeface="Century Gothic"/>
                <a:cs typeface="Century Gothic"/>
                <a:sym typeface="Century Gothic"/>
              </a:rPr>
              <a:t>The </a:t>
            </a:r>
            <a:r>
              <a:rPr lang="en" sz="2100">
                <a:latin typeface="Century Gothic"/>
                <a:ea typeface="Century Gothic"/>
                <a:cs typeface="Century Gothic"/>
                <a:sym typeface="Century Gothic"/>
              </a:rPr>
              <a:t>absolute</a:t>
            </a:r>
            <a:r>
              <a:rPr lang="en" sz="2100">
                <a:latin typeface="Century Gothic"/>
                <a:ea typeface="Century Gothic"/>
                <a:cs typeface="Century Gothic"/>
                <a:sym typeface="Century Gothic"/>
              </a:rPr>
              <a:t> temperature in the A</a:t>
            </a:r>
            <a:r>
              <a:rPr lang="en" sz="2100">
                <a:latin typeface="Century Gothic"/>
                <a:ea typeface="Century Gothic"/>
                <a:cs typeface="Century Gothic"/>
                <a:sym typeface="Century Gothic"/>
              </a:rPr>
              <a:t>rctic</a:t>
            </a:r>
            <a:r>
              <a:rPr lang="en" sz="2100">
                <a:latin typeface="Century Gothic"/>
                <a:ea typeface="Century Gothic"/>
                <a:cs typeface="Century Gothic"/>
                <a:sym typeface="Century Gothic"/>
              </a:rPr>
              <a:t> in degrees Fahrenheit and degrees </a:t>
            </a:r>
            <a:r>
              <a:rPr lang="en" sz="2100">
                <a:latin typeface="Century Gothic"/>
                <a:ea typeface="Century Gothic"/>
                <a:cs typeface="Century Gothic"/>
                <a:sym typeface="Century Gothic"/>
              </a:rPr>
              <a:t>celsius. What pattern do you notice?</a:t>
            </a:r>
            <a:endParaRPr sz="2100">
              <a:latin typeface="Century Gothic"/>
              <a:ea typeface="Century Gothic"/>
              <a:cs typeface="Century Gothic"/>
              <a:sym typeface="Century Gothic"/>
            </a:endParaRPr>
          </a:p>
        </p:txBody>
      </p:sp>
      <p:sp>
        <p:nvSpPr>
          <p:cNvPr id="122" name="Google Shape;122;p22"/>
          <p:cNvSpPr txBox="1"/>
          <p:nvPr>
            <p:ph idx="4294967295"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Warm Up: </a:t>
            </a:r>
            <a:endParaRPr/>
          </a:p>
        </p:txBody>
      </p:sp>
      <p:pic>
        <p:nvPicPr>
          <p:cNvPr id="123" name="Google Shape;123;p22"/>
          <p:cNvPicPr preferRelativeResize="0"/>
          <p:nvPr/>
        </p:nvPicPr>
        <p:blipFill>
          <a:blip r:embed="rId3">
            <a:alphaModFix/>
          </a:blip>
          <a:stretch>
            <a:fillRect/>
          </a:stretch>
        </p:blipFill>
        <p:spPr>
          <a:xfrm>
            <a:off x="459475" y="2144250"/>
            <a:ext cx="4359750" cy="2242550"/>
          </a:xfrm>
          <a:prstGeom prst="rect">
            <a:avLst/>
          </a:prstGeom>
          <a:noFill/>
          <a:ln>
            <a:noFill/>
          </a:ln>
        </p:spPr>
      </p:pic>
      <p:pic>
        <p:nvPicPr>
          <p:cNvPr id="124" name="Google Shape;124;p22"/>
          <p:cNvPicPr preferRelativeResize="0"/>
          <p:nvPr/>
        </p:nvPicPr>
        <p:blipFill>
          <a:blip r:embed="rId4">
            <a:alphaModFix/>
          </a:blip>
          <a:stretch>
            <a:fillRect/>
          </a:stretch>
        </p:blipFill>
        <p:spPr>
          <a:xfrm>
            <a:off x="5169025" y="2144250"/>
            <a:ext cx="3429050" cy="2396500"/>
          </a:xfrm>
          <a:prstGeom prst="rect">
            <a:avLst/>
          </a:prstGeom>
          <a:noFill/>
          <a:ln>
            <a:noFill/>
          </a:ln>
        </p:spPr>
      </p:pic>
      <p:sp>
        <p:nvSpPr>
          <p:cNvPr id="125" name="Google Shape;125;p22"/>
          <p:cNvSpPr txBox="1"/>
          <p:nvPr/>
        </p:nvSpPr>
        <p:spPr>
          <a:xfrm>
            <a:off x="2687225" y="208950"/>
            <a:ext cx="6318000" cy="7116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mic Sans MS"/>
                <a:ea typeface="Comic Sans MS"/>
                <a:cs typeface="Comic Sans MS"/>
                <a:sym typeface="Comic Sans MS"/>
              </a:rPr>
              <a:t>Welcome to class. Find your assigned seat. Collect your INB, pencil, red and blue pencils, calculator. </a:t>
            </a:r>
            <a:endParaRPr sz="1900">
              <a:latin typeface="Comic Sans MS"/>
              <a:ea typeface="Comic Sans MS"/>
              <a:cs typeface="Comic Sans MS"/>
              <a:sym typeface="Comic Sans MS"/>
            </a:endParaRPr>
          </a:p>
        </p:txBody>
      </p:sp>
      <p:sp>
        <p:nvSpPr>
          <p:cNvPr id="126" name="Google Shape;126;p22"/>
          <p:cNvSpPr txBox="1"/>
          <p:nvPr/>
        </p:nvSpPr>
        <p:spPr>
          <a:xfrm>
            <a:off x="356425" y="4646075"/>
            <a:ext cx="8520600" cy="406500"/>
          </a:xfrm>
          <a:prstGeom prst="rect">
            <a:avLst/>
          </a:prstGeom>
          <a:solidFill>
            <a:srgbClr val="FFFF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Comic Sans MS"/>
                <a:ea typeface="Comic Sans MS"/>
                <a:cs typeface="Comic Sans MS"/>
                <a:sym typeface="Comic Sans MS"/>
              </a:rPr>
              <a:t>Thank you for keeping </a:t>
            </a:r>
            <a:r>
              <a:rPr lang="en" sz="1900">
                <a:latin typeface="Comic Sans MS"/>
                <a:ea typeface="Comic Sans MS"/>
                <a:cs typeface="Comic Sans MS"/>
                <a:sym typeface="Comic Sans MS"/>
              </a:rPr>
              <a:t>voices off and staying seated unless directed. </a:t>
            </a:r>
            <a:endParaRPr sz="19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