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Cabin"/>
      <p:regular r:id="rId8"/>
      <p:bold r:id="rId9"/>
      <p:italic r:id="rId10"/>
      <p:boldItalic r:id="rId11"/>
    </p:embeddedFont>
    <p:embeddedFont>
      <p:font typeface="Londrina Solid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abin-boldItalic.fntdata"/><Relationship Id="rId10" Type="http://schemas.openxmlformats.org/officeDocument/2006/relationships/font" Target="fonts/Cabin-italic.fntdata"/><Relationship Id="rId12" Type="http://schemas.openxmlformats.org/officeDocument/2006/relationships/font" Target="fonts/LondrinaSolid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Cabin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abin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6ed3e871c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6ed3e871c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1175" y="196588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96800" y="196588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30025" y="196588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1163" y="2692713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6">
            <a:alphaModFix/>
          </a:blip>
          <a:srcRect b="816" l="816" r="806" t="806"/>
          <a:stretch/>
        </p:blipFill>
        <p:spPr>
          <a:xfrm>
            <a:off x="3396800" y="2692713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133838" y="2692713"/>
            <a:ext cx="2254200" cy="2254200"/>
          </a:xfrm>
          <a:prstGeom prst="ellipse">
            <a:avLst/>
          </a:prstGeom>
          <a:noFill/>
          <a:ln cap="flat" cmpd="sng" w="76200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Char char="●"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Char char="○"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Char char="■"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Char char="●"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Char char="○"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Char char="■"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Char char="●"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Char char="○"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Char char="■"/>
              <a:defRPr sz="12000"/>
            </a:lvl9pPr>
          </a:lstStyle>
          <a:p>
            <a:r>
              <a:t>xx%</a:t>
            </a:r>
          </a:p>
        </p:txBody>
      </p:sp>
      <p:sp>
        <p:nvSpPr>
          <p:cNvPr id="66" name="Google Shape;6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222750" y="272825"/>
            <a:ext cx="8698500" cy="741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B1B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/>
        </p:nvSpPr>
        <p:spPr>
          <a:xfrm>
            <a:off x="499300" y="0"/>
            <a:ext cx="24357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of article/video/podcast clip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2" name="Google Shape;22;p4"/>
          <p:cNvSpPr/>
          <p:nvPr/>
        </p:nvSpPr>
        <p:spPr>
          <a:xfrm>
            <a:off x="287525" y="1393975"/>
            <a:ext cx="4205400" cy="3540000"/>
          </a:xfrm>
          <a:prstGeom prst="roundRect">
            <a:avLst>
              <a:gd fmla="val 2564" name="adj"/>
            </a:avLst>
          </a:prstGeom>
          <a:solidFill>
            <a:srgbClr val="FFFFFF"/>
          </a:solidFill>
          <a:ln cap="flat" cmpd="sng" w="38100">
            <a:solidFill>
              <a:srgbClr val="4ED09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3" name="Google Shape;23;p4"/>
          <p:cNvSpPr txBox="1"/>
          <p:nvPr/>
        </p:nvSpPr>
        <p:spPr>
          <a:xfrm>
            <a:off x="499300" y="1166525"/>
            <a:ext cx="29196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✅ Positive Impacts of Dams Discussed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4" name="Google Shape;24;p4"/>
          <p:cNvSpPr/>
          <p:nvPr/>
        </p:nvSpPr>
        <p:spPr>
          <a:xfrm>
            <a:off x="4765500" y="1393975"/>
            <a:ext cx="4205400" cy="3540000"/>
          </a:xfrm>
          <a:prstGeom prst="roundRect">
            <a:avLst>
              <a:gd fmla="val 2564" name="adj"/>
            </a:avLst>
          </a:prstGeom>
          <a:solidFill>
            <a:srgbClr val="FFFFFF"/>
          </a:solidFill>
          <a:ln cap="flat" cmpd="sng" w="38100">
            <a:solidFill>
              <a:srgbClr val="FF60A8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5" name="Google Shape;25;p4"/>
          <p:cNvSpPr txBox="1"/>
          <p:nvPr/>
        </p:nvSpPr>
        <p:spPr>
          <a:xfrm>
            <a:off x="5946475" y="1166525"/>
            <a:ext cx="29196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❌ Negative Impacts of Dams Discussed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6" name="Google Shape;26;p4"/>
          <p:cNvSpPr txBox="1"/>
          <p:nvPr>
            <p:ph type="title"/>
          </p:nvPr>
        </p:nvSpPr>
        <p:spPr>
          <a:xfrm>
            <a:off x="338250" y="3369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390275" y="1535825"/>
            <a:ext cx="39999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2" type="body"/>
          </p:nvPr>
        </p:nvSpPr>
        <p:spPr>
          <a:xfrm>
            <a:off x="4868250" y="1510525"/>
            <a:ext cx="39999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" name="Google Shape;31;p5"/>
          <p:cNvSpPr/>
          <p:nvPr/>
        </p:nvSpPr>
        <p:spPr>
          <a:xfrm>
            <a:off x="222750" y="272825"/>
            <a:ext cx="8698500" cy="7413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B1B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"/>
          <p:cNvSpPr txBox="1"/>
          <p:nvPr/>
        </p:nvSpPr>
        <p:spPr>
          <a:xfrm>
            <a:off x="499300" y="0"/>
            <a:ext cx="34605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of </a:t>
            </a:r>
            <a:r>
              <a:rPr b="1" i="1" lang="en" sz="1200" u="sng">
                <a:solidFill>
                  <a:schemeClr val="dk1"/>
                </a:solidFill>
                <a:highlight>
                  <a:schemeClr val="accent4"/>
                </a:highlight>
                <a:latin typeface="Cabin"/>
                <a:ea typeface="Cabin"/>
                <a:cs typeface="Cabin"/>
                <a:sym typeface="Cabin"/>
              </a:rPr>
              <a:t>your partner’s</a:t>
            </a: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article/video/podcast clip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3" name="Google Shape;33;p5"/>
          <p:cNvSpPr/>
          <p:nvPr/>
        </p:nvSpPr>
        <p:spPr>
          <a:xfrm>
            <a:off x="287525" y="1393975"/>
            <a:ext cx="4205400" cy="3540000"/>
          </a:xfrm>
          <a:prstGeom prst="roundRect">
            <a:avLst>
              <a:gd fmla="val 2564" name="adj"/>
            </a:avLst>
          </a:prstGeom>
          <a:solidFill>
            <a:srgbClr val="FFFFFF"/>
          </a:solidFill>
          <a:ln cap="flat" cmpd="sng" w="38100">
            <a:solidFill>
              <a:srgbClr val="4ED09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4" name="Google Shape;34;p5"/>
          <p:cNvSpPr txBox="1"/>
          <p:nvPr/>
        </p:nvSpPr>
        <p:spPr>
          <a:xfrm>
            <a:off x="499300" y="1166525"/>
            <a:ext cx="29196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✅ Positive Impacts of Dams Discussed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5" name="Google Shape;35;p5"/>
          <p:cNvSpPr/>
          <p:nvPr/>
        </p:nvSpPr>
        <p:spPr>
          <a:xfrm>
            <a:off x="4765500" y="1393975"/>
            <a:ext cx="4205400" cy="3540000"/>
          </a:xfrm>
          <a:prstGeom prst="roundRect">
            <a:avLst>
              <a:gd fmla="val 2564" name="adj"/>
            </a:avLst>
          </a:prstGeom>
          <a:solidFill>
            <a:srgbClr val="FFFFFF"/>
          </a:solidFill>
          <a:ln cap="flat" cmpd="sng" w="38100">
            <a:solidFill>
              <a:srgbClr val="FF60A8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6" name="Google Shape;36;p5"/>
          <p:cNvSpPr txBox="1"/>
          <p:nvPr/>
        </p:nvSpPr>
        <p:spPr>
          <a:xfrm>
            <a:off x="5946475" y="1166525"/>
            <a:ext cx="29196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❌ Negative Impacts of Dams Discussed</a:t>
            </a:r>
            <a:endParaRPr b="1" sz="1200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37" name="Google Shape;37;p5"/>
          <p:cNvSpPr txBox="1"/>
          <p:nvPr>
            <p:ph type="title"/>
          </p:nvPr>
        </p:nvSpPr>
        <p:spPr>
          <a:xfrm>
            <a:off x="338250" y="3369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latin typeface="Londrina Solid"/>
                <a:ea typeface="Londrina Solid"/>
                <a:cs typeface="Londrina Solid"/>
                <a:sym typeface="Londrina Soli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390275" y="1535825"/>
            <a:ext cx="39999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868250" y="1510525"/>
            <a:ext cx="3999900" cy="33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50" name="Google Shape;5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1" name="Google Shape;5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9pPr>
          </a:lstStyle>
          <a:p/>
        </p:txBody>
      </p:sp>
      <p:sp>
        <p:nvSpPr>
          <p:cNvPr id="58" name="Google Shape;5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9" name="Google Shape;5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rive.google.com/file/d/1AacqtH8-Ia1h7nxETpMhKCseD8JYHrXV/view?usp=sharing" TargetMode="External"/><Relationship Id="rId10" Type="http://schemas.openxmlformats.org/officeDocument/2006/relationships/hyperlink" Target="https://drive.google.com/file/d/12eDHLvqHxXwFYJzT0NmAWfwhyFpPOSEJ/view?usp=sharing" TargetMode="External"/><Relationship Id="rId12" Type="http://schemas.openxmlformats.org/officeDocument/2006/relationships/hyperlink" Target="https://drive.google.com/file/d/1JZJ4dHyfqLAmJbhIv51Bq2DsFtRP2ddx/view?usp=sharin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drive.google.com/file/d/1rMI39qfZkQby2cAPhyHzfPW01MM5Vt3s/view?usp=sharing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6.png"/><Relationship Id="rId5" Type="http://schemas.openxmlformats.org/officeDocument/2006/relationships/hyperlink" Target="https://www.kuow.org/stories/washington-once-saw-hydropower-as-an-easy-alternative-to-coal-that-s-changing" TargetMode="External"/><Relationship Id="rId6" Type="http://schemas.openxmlformats.org/officeDocument/2006/relationships/image" Target="../media/image1.png"/><Relationship Id="rId7" Type="http://schemas.openxmlformats.org/officeDocument/2006/relationships/hyperlink" Target="https://www.opb.org/article/2022/07/19/think-out-loud-new-federal-reports-removing-snake-river-dams-to-help-fish/" TargetMode="External"/><Relationship Id="rId8" Type="http://schemas.openxmlformats.org/officeDocument/2006/relationships/hyperlink" Target="https://www.youtube.com/watch?v=sW2wbwYEw7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750" y="172462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5" name="Google Shape;75;p14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30400" y="410087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6" name="Google Shape;76;p14">
            <a:hlinkClick r:id="rId7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31900" y="172462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7" name="Google Shape;77;p14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096750" y="1603650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8" name="Google Shape;78;p14">
            <a:hlinkClick r:id="rId10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5400" y="172462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79" name="Google Shape;79;p14">
            <a:hlinkClick r:id="rId11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5400" y="410087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80" name="Google Shape;80;p14">
            <a:hlinkClick r:id="rId12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1900" y="4100875"/>
            <a:ext cx="968100" cy="9681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338250" y="336900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90275" y="1535825"/>
            <a:ext cx="3999900" cy="33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 txBox="1"/>
          <p:nvPr>
            <p:ph idx="2" type="body"/>
          </p:nvPr>
        </p:nvSpPr>
        <p:spPr>
          <a:xfrm>
            <a:off x="4868250" y="1510525"/>
            <a:ext cx="3999900" cy="330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