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embeddedFontLst>
    <p:embeddedFont>
      <p:font typeface="Cabin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019A6B0-F941-45F0-B6A2-1D60235E4772}">
  <a:tblStyle styleId="{D019A6B0-F941-45F0-B6A2-1D60235E477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Cabin-regular.fntdata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Cabin-italic.fntdata"/><Relationship Id="rId14" Type="http://schemas.openxmlformats.org/officeDocument/2006/relationships/font" Target="fonts/Cabin-bold.fntdata"/><Relationship Id="rId16" Type="http://schemas.openxmlformats.org/officeDocument/2006/relationships/font" Target="fonts/Cabin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Draggable™ Slide.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cda6e65a8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cda6e65a8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Text Slide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da6e65a84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da6e65a8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Text Slide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da6e65a84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da6e65a8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Draggable™ Slide.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cda6e65a84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cda6e65a84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Draggable™ Slide.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cda6e65a84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cda6e65a84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Drawing Slide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dontchangethislink.peardeckmagic.zone?eyJ0eXBlIjoiZHJhZ2dhYmxlIiwiZHJhZ2dhYmxlcyI6W3siaWQiOiJkcmFnZ2FibGUwIiwidHlwZSI6Imljb24iLCJpY29uIjp7ImlkIjoiZGVmYXVsdC1zdGFyIn0sImNvbG9yIjoiIzBENjlCMiJ9XSwiZHJhZ2dhYmxlU2l6ZSI6MTIuNiwiZW1iZWRkYWJsZVVybCI6Imh0dHBzOi8vIiwiYW5zd2VycyI6W119pearId=magic-pear-shape-identifier" TargetMode="External"/><Relationship Id="rId4" Type="http://schemas.openxmlformats.org/officeDocument/2006/relationships/image" Target="../media/image2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RyYWdnYWJsZSIsInNsaWRlSWQiOiJwIiwiY29udGVudEluc3RhbmNlSWQiOiIxaWZYaGQxaDEzV2NlX01BVmFLZTdpa3JMV3pEN0I4cnVnNXl2MnZpekhrVS9mZmRlMjEyNC0wM2U1LTQ5ZWYtOGQyNS04YmU5ZGU1OTVlOTkifQ==pearId=magic-pear-metadata-identifier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ontchangethislink.peardeckmagic.zone?eyJ0eXBlIjoiZnJlZVJlc3BvbnNlLXRleHQiLCJkcmFnZ2FibGVzIjpbeyJpZCI6ImRyYWdnYWJsZTAiLCJ0eXBlIjoiaWNvbiIsImljb24iOnsiaWQiOiJkZWZhdWx0LWNpcmNsZSJ9LCJjb2xvciI6IiNENTFEMjgifV0sImRyYWdnYWJsZVNpemUiOjEyLjU1LCJlbWJlZGRhYmxlVXJsIjoiaHR0cHM6Ly8iLCJhbnN3ZXJzIjpbXX0=pearId=magic-pear-shape-identifier" TargetMode="External"/><Relationship Id="rId4" Type="http://schemas.openxmlformats.org/officeDocument/2006/relationships/image" Target="../media/image1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ZyZWVSZXNwb25zZS10ZXh0Iiwic2xpZGVJZCI6ImcyY2RhNmU2NWE4NF8wXzUiLCJjb250ZW50SW5zdGFuY2VJZCI6IjFpZlhoZDFoMTNXY2VfTUFWYUtlN2lrckxXekQ3QjhydWc1eXYydml6SGtVL2JjYTdkMjRlLTg0MzUtNDgxNC05N2ZlLTQ2NjI4YmEwNjVkZiJ9pearId=magic-pear-metadata-identifier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ontchangethislink.peardeckmagic.zone?eyJ0eXBlIjoiZnJlZVJlc3BvbnNlLXRleHQiLCJkcmFnZ2FibGVzIjpbeyJpZCI6ImRyYWdnYWJsZTAiLCJ0eXBlIjoiaWNvbiIsImljb24iOnsiaWQiOiJkZWZhdWx0LWNpcmNsZSJ9LCJjb2xvciI6IiNENTFEMjgifV0sImRyYWdnYWJsZVNpemUiOjEyLjU1LCJlbWJlZGRhYmxlVXJsIjoiaHR0cHM6Ly8iLCJhbnN3ZXJzIjpbXX0=pearId=magic-pear-shape-identifier" TargetMode="External"/><Relationship Id="rId4" Type="http://schemas.openxmlformats.org/officeDocument/2006/relationships/image" Target="../media/image1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ZyZWVSZXNwb25zZS10ZXh0Iiwic2xpZGVJZCI6ImcyY2RhNmU2NWE4NF8wXzE1IiwiY29udGVudEluc3RhbmNlSWQiOiIxaWZYaGQxaDEzV2NlX01BVmFLZTdpa3JMV3pEN0I4cnVnNXl2MnZpekhrVS9jNmYxMTNjZS1jOWYzLTQ4Y2EtYjk2MC0yMTdhZjVkNGRlMDEifQ==pearId=magic-pear-metadata-identifier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ontchangethislink.peardeckmagic.zone?eyJ0eXBlIjoiZHJhZ2dhYmxlIiwiZHJhZ2dhYmxlcyI6W3siaWQiOiJkcmFnZ2FibGUwIiwidHlwZSI6Imljb24iLCJpY29uIjp7ImlkIjoicHVuY3R1YXRpb24tY2hlY2stbWFyayJ9LCJjb2xvciI6IiM1OEI3NEUifSx7ImlkIjoiZHJhZ2dhYmxlMSIsInR5cGUiOiJpY29uIiwiaWNvbiI6eyJpZCI6InB1bmN0dWF0aW9uLWNoZWNrLW1hcmsifSwiY29sb3IiOiIjNThCNzRFIn0seyJpZCI6ImRyYWdnYWJsZTIiLCJ0eXBlIjoiaWNvbiIsImljb24iOnsiaWQiOiJwdW5jdHVhdGlvbi1jaGVjay1tYXJrIn0sImNvbG9yIjoiIzU4Qjc0RSJ9LHsiaWQiOiJkcmFnZ2FibGUzIiwidHlwZSI6Imljb24iLCJpY29uIjp7ImlkIjoicHVuY3R1YXRpb24tY2hlY2stbWFyayJ9LCJjb2xvciI6IiM1OEI3NEUifSx7ImlkIjoiZHJhZ2dhYmxlNCIsInR5cGUiOiJpY29uIiwiaWNvbiI6eyJpZCI6InB1bmN0dWF0aW9uLWNoZWNrLW1hcmsifSwiY29sb3IiOiIjNThCNzRFIn1dLCJkcmFnZ2FibGVTaXplIjo2LjEsImVtYmVkZGFibGVVcmwiOiJodHRwczovLyIsImFuc3dlcnMiOltdfQ==pearId=magic-pear-shape-identifier" TargetMode="External"/><Relationship Id="rId4" Type="http://schemas.openxmlformats.org/officeDocument/2006/relationships/image" Target="../media/image4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RyYWdnYWJsZSIsInNsaWRlSWQiOiJnMmNkYTZlNjVhODRfMF8yMSIsImNvbnRlbnRJbnN0YW5jZUlkIjoiMWlmWGhkMWgxM1djZV9NQVZhS2U3aWtyTFd6RDdCOHJ1ZzV5djJ2aXpIa1UvNWE0YzhiMDgtMjk2ZS00YzJlLWE4N2UtOGNiNjhmMGFhNTE4In0=pearId=magic-pear-metadata-identifier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dontchangethislink.peardeckmagic.zone?eyJ0eXBlIjoiZHJhZ2dhYmxlIiwiZHJhZ2dhYmxlcyI6W3siaWQiOiJkcmFnZ2FibGUwIiwidHlwZSI6Imljb24iLCJpY29uIjp7ImlkIjoicHVuY3R1YXRpb24tY2hlY2stbWFyayJ9LCJjb2xvciI6IiM1OEI3NEUifSx7ImlkIjoiZHJhZ2dhYmxlMSIsInR5cGUiOiJpY29uIiwiaWNvbiI6eyJpZCI6InB1bmN0dWF0aW9uLWNoZWNrLW1hcmsifSwiY29sb3IiOiIjNThCNzRFIn0seyJpZCI6ImRyYWdnYWJsZTIiLCJ0eXBlIjoiaWNvbiIsImljb24iOnsiaWQiOiJwdW5jdHVhdGlvbi1jaGVjay1tYXJrIn0sImNvbG9yIjoiIzU4Qjc0RSJ9LHsiaWQiOiJkcmFnZ2FibGUzIiwidHlwZSI6Imljb24iLCJpY29uIjp7ImlkIjoicHVuY3R1YXRpb24tY2hlY2stbWFyayJ9LCJjb2xvciI6IiM1OEI3NEUifSx7ImlkIjoiZHJhZ2dhYmxlNCIsInR5cGUiOiJpY29uIiwiaWNvbiI6eyJpZCI6InB1bmN0dWF0aW9uLWNoZWNrLW1hcmsifSwiY29sb3IiOiIjNThCNzRFIn1dLCJkcmFnZ2FibGVTaXplIjo2LjEsImVtYmVkZGFibGVVcmwiOiJodHRwczovLyIsImFuc3dlcnMiOltdfQ==pearId=magic-pear-shape-identifier" TargetMode="External"/><Relationship Id="rId4" Type="http://schemas.openxmlformats.org/officeDocument/2006/relationships/image" Target="../media/image4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RyYWdnYWJsZSIsInNsaWRlSWQiOiJnMmNkYTZlNjVhODRfMF8yMSIsImNvbnRlbnRJbnN0YW5jZUlkIjoiMWlmWGhkMWgxM1djZV9NQVZhS2U3aWtyTFd6RDdCOHJ1ZzV5djJ2aXpIa1UvNWE0YzhiMDgtMjk2ZS00YzJlLWE4N2UtOGNiNjhmMGFhNTE4In0=pearId=magic-pear-metadata-identifier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dontchangethislink.peardeckmagic.zone?eyJ0eXBlIjoiZnJlZWhhbmREcmF3aW5nIiwiZHJhZ2dhYmxlcyI6W3siaWQiOiJkcmFnZ2FibGUwIiwidHlwZSI6Imljb24iLCJpY29uIjp7ImlkIjoiZGVmYXVsdC1jaXJjbGUifSwiY29sb3IiOiIjRDUxRDI4In1dLCJkcmFnZ2FibGVTaXplIjoxMi41NSwiZW1iZWRkYWJsZVVybCI6Imh0dHBzOi8vIiwiYW5zd2VycyI6W119pearId=magic-pear-shape-identifier" TargetMode="External"/><Relationship Id="rId4" Type="http://schemas.openxmlformats.org/officeDocument/2006/relationships/image" Target="../media/image3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ZyZWVoYW5kRHJhd2luZyIsInNsaWRlSWQiOiJnMmNkYTZlNjVhODRfMF8zOCIsImNvbnRlbnRJbnN0YW5jZUlkIjoiMWlmWGhkMWgxM1djZV9NQVZhS2U3aWtyTFd6RDdCOHJ1ZzV5djJ2aXpIa1UvNWFmZmUxYzgtNTViNS00MmQxLThkNjUtYWRjMWI0ZDQ4ZTVkIn0=pearId=magic-pear-metadata-identifi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13"/>
          <p:cNvCxnSpPr/>
          <p:nvPr/>
        </p:nvCxnSpPr>
        <p:spPr>
          <a:xfrm>
            <a:off x="389100" y="2864200"/>
            <a:ext cx="83658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55" name="Google Shape;55;p13"/>
          <p:cNvSpPr txBox="1"/>
          <p:nvPr/>
        </p:nvSpPr>
        <p:spPr>
          <a:xfrm>
            <a:off x="7427825" y="1441025"/>
            <a:ext cx="1830600" cy="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Dams are the best source of clean energy.</a:t>
            </a:r>
            <a:endParaRPr sz="1800">
              <a:solidFill>
                <a:schemeClr val="dk2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37275" y="1441025"/>
            <a:ext cx="1830600" cy="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Dams are terrible. We should remove them all</a:t>
            </a:r>
            <a:endParaRPr sz="1800">
              <a:solidFill>
                <a:schemeClr val="dk2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298350" y="516000"/>
            <a:ext cx="8547300" cy="714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Drag the blue star to where you feel it belongs on the continuum above.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descr="This is a Pear Deck interactive slide. Students, drag the icon to respond." id="58" name="Google Shape;58;p13" title="This is a Pear Deck interactive slide. Students, drag the icon to respond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298350" y="516000"/>
            <a:ext cx="8547300" cy="714300"/>
          </a:xfrm>
          <a:prstGeom prst="roundRect">
            <a:avLst>
              <a:gd fmla="val 16667" name="adj"/>
            </a:avLst>
          </a:prstGeom>
          <a:solidFill>
            <a:srgbClr val="93C47D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Brainstorm all of the positive impacts of dams that you can think of: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descr="This is a Pear Deck interactive slide. Students, write your response." id="65" name="Google Shape;65;p14" title="This is a Pear Deck interactive slide. Students, write your response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/>
          <p:nvPr/>
        </p:nvSpPr>
        <p:spPr>
          <a:xfrm>
            <a:off x="298350" y="516000"/>
            <a:ext cx="8547300" cy="714300"/>
          </a:xfrm>
          <a:prstGeom prst="roundRect">
            <a:avLst>
              <a:gd fmla="val 16667" name="adj"/>
            </a:avLst>
          </a:prstGeom>
          <a:solidFill>
            <a:srgbClr val="CC0000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Brainstorm all of the negative impacts of dams that you can think of: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descr="This is a Pear Deck interactive slide. Students, write your response." id="72" name="Google Shape;72;p15" title="This is a Pear Deck interactive slide. Students, write your response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/>
          <p:nvPr/>
        </p:nvSpPr>
        <p:spPr>
          <a:xfrm>
            <a:off x="149100" y="183175"/>
            <a:ext cx="8845800" cy="714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Drag a checkmark to each statement that you believe to be true at this point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graphicFrame>
        <p:nvGraphicFramePr>
          <p:cNvPr id="79" name="Google Shape;79;p16"/>
          <p:cNvGraphicFramePr/>
          <p:nvPr/>
        </p:nvGraphicFramePr>
        <p:xfrm>
          <a:off x="553250" y="1131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{D019A6B0-F941-45F0-B6A2-1D60235E4772}</a:tableStyleId>
              </a:tblPr>
              <a:tblGrid>
                <a:gridCol w="7338400"/>
                <a:gridCol w="1103250"/>
              </a:tblGrid>
              <a:tr h="531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are more efficient than they have ever been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  <a:tr h="850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are a big part of how Washington gets it energy from ways other than coal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  <a:tr h="531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Fish ladders on dams safely allow salmon to live in rivers with dams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  <a:tr h="850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have changed Native 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Americans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 way of life by eliminating fishing spots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  <a:tr h="531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Salmon are just a food that Native Americans eat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pic>
        <p:nvPicPr>
          <p:cNvPr descr="This is a Pear Deck interactive slide. Students, drag the icon to respond." id="80" name="Google Shape;80;p16" title="This is a Pear Deck interactive slide. Students, drag the icon to respond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/>
          <p:nvPr/>
        </p:nvSpPr>
        <p:spPr>
          <a:xfrm>
            <a:off x="149100" y="183175"/>
            <a:ext cx="8845800" cy="714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Drag a checkmark to each statement that you believe to be true at this point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graphicFrame>
        <p:nvGraphicFramePr>
          <p:cNvPr id="87" name="Google Shape;87;p17"/>
          <p:cNvGraphicFramePr/>
          <p:nvPr/>
        </p:nvGraphicFramePr>
        <p:xfrm>
          <a:off x="351175" y="1263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{D019A6B0-F941-45F0-B6A2-1D60235E4772}</a:tableStyleId>
              </a:tblPr>
              <a:tblGrid>
                <a:gridCol w="7338400"/>
                <a:gridCol w="1103250"/>
              </a:tblGrid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Salmon populations have declined over the last 50+ years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Salmon are spiritual/cultural to Native Americans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Once dams are removed, fish populations will go back to normal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are the only factor 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impacting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 fish populations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are as safe as they need to be 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for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 fish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descr="This is a Pear Deck interactive slide. Students, drag the icon to respond." id="88" name="Google Shape;88;p17" title="This is a Pear Deck interactive slide. Students, drag the icon to respond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/>
          <p:nvPr/>
        </p:nvSpPr>
        <p:spPr>
          <a:xfrm>
            <a:off x="149100" y="183175"/>
            <a:ext cx="8845800" cy="714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Draw your </a:t>
            </a: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understanding</a:t>
            </a: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 of how dams work: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descr="This is a Pear Deck interactive slide.  Students, draw your response." id="95" name="Google Shape;95;p18" title="This is a Pear Deck interactive slide.  Students, draw your response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