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9144000"/>
  <p:notesSz cx="6858000" cy="9144000"/>
  <p:embeddedFontLst>
    <p:embeddedFont>
      <p:font typeface="Nunit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287A2F3-DA4D-42D9-9D15-E8CB71ADE8F4}">
  <a:tblStyle styleId="{F287A2F3-DA4D-42D9-9D15-E8CB71ADE8F4}"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Nunito-bold.fntdata"/><Relationship Id="rId27" Type="http://schemas.openxmlformats.org/officeDocument/2006/relationships/font" Target="fonts/Nuni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Nuni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5ab7bbcd7b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5ab7bbcd7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5ab7bbcd7b_0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5ab7bbcd7b_0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5ab7bbcd7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Give students a minute to consider the question</a:t>
            </a:r>
            <a:endParaRPr sz="1400"/>
          </a:p>
          <a:p>
            <a:pPr indent="0" lvl="0" marL="0" rtl="0" algn="l">
              <a:spcBef>
                <a:spcPts val="0"/>
              </a:spcBef>
              <a:spcAft>
                <a:spcPts val="0"/>
              </a:spcAft>
              <a:buNone/>
            </a:pPr>
            <a:r>
              <a:rPr lang="en-US" sz="1400"/>
              <a:t>Have them discuss with a shoulder partner</a:t>
            </a:r>
            <a:endParaRPr sz="1400"/>
          </a:p>
          <a:p>
            <a:pPr indent="0" lvl="0" marL="0" rtl="0" algn="l">
              <a:spcBef>
                <a:spcPts val="0"/>
              </a:spcBef>
              <a:spcAft>
                <a:spcPts val="0"/>
              </a:spcAft>
              <a:buNone/>
            </a:pPr>
            <a:r>
              <a:rPr lang="en-US" sz="1400"/>
              <a:t>Report out on the next slide…. or print out table tents with the prompts and so students have them in their hands while they look at this slide</a:t>
            </a:r>
            <a:endParaRPr sz="1400"/>
          </a:p>
          <a:p>
            <a:pPr indent="0" lvl="0" marL="0" rtl="0" algn="l">
              <a:spcBef>
                <a:spcPts val="0"/>
              </a:spcBef>
              <a:spcAft>
                <a:spcPts val="0"/>
              </a:spcAft>
              <a:buNone/>
            </a:pPr>
            <a:r>
              <a:t/>
            </a:r>
            <a:endParaRPr sz="1400"/>
          </a:p>
        </p:txBody>
      </p:sp>
      <p:sp>
        <p:nvSpPr>
          <p:cNvPr id="176" name="Google Shape;176;g25ab7bbcd7b_0_4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5ab7bbcd7b_0_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5ab7bbcd7b_0_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6" name="Google Shape;186;g25ab7bbcd7b_0_1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a68b29e518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a68b29e518_0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3" name="Google Shape;193;g2a68b29e518_0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5ab7bbcd7b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5ab7bbcd7b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Give students a minute to consider the question</a:t>
            </a:r>
            <a:endParaRPr sz="1400"/>
          </a:p>
          <a:p>
            <a:pPr indent="0" lvl="0" marL="0" rtl="0" algn="l">
              <a:spcBef>
                <a:spcPts val="0"/>
              </a:spcBef>
              <a:spcAft>
                <a:spcPts val="0"/>
              </a:spcAft>
              <a:buNone/>
            </a:pPr>
            <a:r>
              <a:rPr lang="en-US" sz="1400"/>
              <a:t>Have them discuss with a shoulder partner</a:t>
            </a:r>
            <a:endParaRPr sz="1400"/>
          </a:p>
          <a:p>
            <a:pPr indent="0" lvl="0" marL="0" rtl="0" algn="l">
              <a:spcBef>
                <a:spcPts val="0"/>
              </a:spcBef>
              <a:spcAft>
                <a:spcPts val="0"/>
              </a:spcAft>
              <a:buNone/>
            </a:pPr>
            <a:r>
              <a:rPr lang="en-US" sz="1400"/>
              <a:t>Report out on the next slide…. or print out table tents with the prompts and so students have them in their hands while they look at this slide</a:t>
            </a:r>
            <a:endParaRPr sz="1400"/>
          </a:p>
          <a:p>
            <a:pPr indent="0" lvl="0" marL="0" rtl="0" algn="l">
              <a:spcBef>
                <a:spcPts val="0"/>
              </a:spcBef>
              <a:spcAft>
                <a:spcPts val="0"/>
              </a:spcAft>
              <a:buNone/>
            </a:pPr>
            <a:r>
              <a:t/>
            </a:r>
            <a:endParaRPr sz="1400"/>
          </a:p>
        </p:txBody>
      </p:sp>
      <p:sp>
        <p:nvSpPr>
          <p:cNvPr id="201" name="Google Shape;201;g25ab7bbcd7b_0_11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a69a768622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a69a76862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a69a768622_0_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5cdbba8fa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5cdbba8f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5cdbba8fa0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5ab7bbcd7b_0_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25ab7bbcd7b_0_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2" name="Google Shape;232;g25ab7bbcd7b_0_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5ab7bbcd7b_0_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5ab7bbcd7b_0_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1" name="Google Shape;241;g25ab7bbcd7b_0_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5ab7bbcd7b_0_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5ab7bbcd7b_0_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0" name="Google Shape;250;g25ab7bbcd7b_0_1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5cdbba8fa0_0_2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5cdbba8fa0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22 years of satellite sea level rise from NASA/JPL.</a:t>
            </a:r>
            <a:endParaRPr/>
          </a:p>
        </p:txBody>
      </p:sp>
      <p:sp>
        <p:nvSpPr>
          <p:cNvPr id="259" name="Google Shape;259;g5cdbba8fa0_0_25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7" name="Google Shape;107;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5e3d353a18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5e3d353a1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5e3d353a18_0_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cb1ccb3a71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cb1ccb3a7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cb1ccb3a71_0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a68b29e518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2a68b29e518_0_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4" name="Google Shape;114;g2a68b29e518_0_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a68b29e51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a68b29e518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3" name="Google Shape;123;g2a68b29e518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5ab7bbcd7b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5ab7bbcd7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Give students a minute to consider the question</a:t>
            </a:r>
            <a:endParaRPr sz="1400"/>
          </a:p>
          <a:p>
            <a:pPr indent="0" lvl="0" marL="0" rtl="0" algn="l">
              <a:spcBef>
                <a:spcPts val="0"/>
              </a:spcBef>
              <a:spcAft>
                <a:spcPts val="0"/>
              </a:spcAft>
              <a:buNone/>
            </a:pPr>
            <a:r>
              <a:rPr lang="en-US" sz="1400"/>
              <a:t>Have them discuss with a shoulder partner</a:t>
            </a:r>
            <a:endParaRPr sz="1400"/>
          </a:p>
          <a:p>
            <a:pPr indent="0" lvl="0" marL="0" rtl="0" algn="l">
              <a:spcBef>
                <a:spcPts val="0"/>
              </a:spcBef>
              <a:spcAft>
                <a:spcPts val="0"/>
              </a:spcAft>
              <a:buNone/>
            </a:pPr>
            <a:r>
              <a:rPr lang="en-US" sz="1400"/>
              <a:t>Report out on the next slide…. or print out table tents with the prompts and so students have them in their hands while they look at this slide</a:t>
            </a:r>
            <a:endParaRPr sz="1400"/>
          </a:p>
          <a:p>
            <a:pPr indent="0" lvl="0" marL="0" rtl="0" algn="l">
              <a:spcBef>
                <a:spcPts val="0"/>
              </a:spcBef>
              <a:spcAft>
                <a:spcPts val="0"/>
              </a:spcAft>
              <a:buNone/>
            </a:pPr>
            <a:r>
              <a:t/>
            </a:r>
            <a:endParaRPr sz="1400"/>
          </a:p>
        </p:txBody>
      </p:sp>
      <p:sp>
        <p:nvSpPr>
          <p:cNvPr id="132" name="Google Shape;132;g25ab7bbcd7b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u="none" cap="none" strike="noStrike">
                <a:solidFill>
                  <a:schemeClr val="dk1"/>
                </a:solidFill>
                <a:latin typeface="Calibri"/>
                <a:ea typeface="Calibri"/>
                <a:cs typeface="Calibri"/>
                <a:sym typeface="Calibri"/>
              </a:rPr>
              <a:t>Let’s say that for every 3 cm the water climbs in the tubing that is equal to 1 mL. Ex: If the water level rose 15 mL then that is an additional 5 mL of space that the water did not take up before. Since this is a 1000 mL flask, then the volume is now 1005 mL. Why does the water expand to take up more space? The particles/molecules in the water gained energy from the heat and light provided by the lamp. This caused the water molecules to gain KE </a:t>
            </a:r>
            <a:r>
              <a:rPr lang="en-US" sz="1400"/>
              <a:t>so they are moving more which means they will </a:t>
            </a:r>
            <a:r>
              <a:rPr b="0" i="0" lang="en-US" sz="1400" u="none" cap="none" strike="noStrike">
                <a:solidFill>
                  <a:schemeClr val="dk1"/>
                </a:solidFill>
                <a:latin typeface="Calibri"/>
                <a:ea typeface="Calibri"/>
                <a:cs typeface="Calibri"/>
                <a:sym typeface="Calibri"/>
              </a:rPr>
              <a:t>now occupy more space. </a:t>
            </a:r>
            <a:endParaRPr sz="1400"/>
          </a:p>
          <a:p>
            <a:pPr indent="0" lvl="0" marL="0" marR="0" rtl="0" algn="l">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400" u="none" cap="none" strike="noStrike">
                <a:solidFill>
                  <a:schemeClr val="dk1"/>
                </a:solidFill>
                <a:latin typeface="Calibri"/>
                <a:ea typeface="Calibri"/>
                <a:cs typeface="Calibri"/>
                <a:sym typeface="Calibri"/>
              </a:rPr>
              <a:t>Where does mass come from? Ex: you are made of cells, which are made of molecules which are made of elements. Each element has protons &amp; neutrons that give it mass. The mass of the flask can only change if we add water molecules or take them away. Did this happen? No, the number of particles/molecules stayed the same so the mass is the same. </a:t>
            </a:r>
            <a:endParaRPr sz="1400"/>
          </a:p>
          <a:p>
            <a:pPr indent="0" lvl="0" marL="0" marR="0" rtl="0" algn="l">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How has the density changed? How do we find density? What is it the ratio between? When we calculated the density of H2O in our lab at room temp, we said that it was 1 g/mL. That means if we set 1 g/mL = M/1000mL then we had 1000 g. If the mass stays the same but we now have more vol then 1000 g/1005 mL = 0.995 g/mL so the density has gone down because the mass stayed the same while the volume increased.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What’s in the bubbles or how does the clear condensation form at the top of the flask? Remember that the temp of the sample is the AVG KE, there will always be some particles/molecules with more KE that can break away from the attraction and move far enough apart to become a gas. When they rise and surface (for bubbles) the molecules hit the top of the flask and bottom of the stopper which are cooler and they loose KE and fall back down the hill into a liquid again. This gas is H2O!!! Remember the PhET when you watched the water turn into a gas? The molecules were still made up of 1 red and 2 white (1 O and 1 Hs). We never saw two red and two white split off and form their own gas. If it were O2 &amp; H2 this would be a chemical change that takes much more energy than what is provided by the lamp. It can’t be air because how does air get to the bottom of a pot of water where the “vapor” bubbles are forming? </a:t>
            </a:r>
            <a:endParaRPr b="0" i="0" sz="1200" u="none" cap="none" strike="noStrike">
              <a:solidFill>
                <a:schemeClr val="dk1"/>
              </a:solidFill>
              <a:latin typeface="Calibri"/>
              <a:ea typeface="Calibri"/>
              <a:cs typeface="Calibri"/>
              <a:sym typeface="Calibri"/>
            </a:endParaRPr>
          </a:p>
        </p:txBody>
      </p:sp>
      <p:sp>
        <p:nvSpPr>
          <p:cNvPr id="140" name="Google Shape;140;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a68b29e518_0_1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a68b29e518_0_1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9" name="Google Shape;149;g2a68b29e518_0_1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a68b29e518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2a68b29e518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6" name="Google Shape;156;g2a68b29e518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a68b29e518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a68b29e518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t>Before writing your final CER consider that the majority of water on Earth is in the ocean. Only 1.7% of Earth’s water is locked in glaciers/ice caps. Thermal expansion</a:t>
            </a:r>
            <a:r>
              <a:rPr b="0" i="0" lang="en-US" sz="1400" u="none" cap="none" strike="noStrike">
                <a:solidFill>
                  <a:schemeClr val="dk1"/>
                </a:solidFill>
                <a:latin typeface="Calibri"/>
                <a:ea typeface="Calibri"/>
                <a:cs typeface="Calibri"/>
                <a:sym typeface="Calibri"/>
              </a:rPr>
              <a:t> is the real reason we are worried about global temps going up and sea levels rising. If the global temp goes up, so will water temps and if every L of H2O on the planet increases by a few mL then sea level will rise and soon cities like Seaside and whole islands will be underwater. </a:t>
            </a:r>
            <a:endParaRPr sz="1400"/>
          </a:p>
          <a:p>
            <a:pPr indent="0" lvl="0" marL="0" marR="0" rtl="0" algn="l">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400" u="none" cap="none" strike="noStrike">
                <a:solidFill>
                  <a:schemeClr val="dk1"/>
                </a:solidFill>
                <a:latin typeface="Calibri"/>
                <a:ea typeface="Calibri"/>
                <a:cs typeface="Calibri"/>
                <a:sym typeface="Calibri"/>
              </a:rPr>
              <a:t>Thermal expansion happens to ALL substances. The metal/concrete/wood in the bridge will expand when the sun shines on them, again increasing their KE and moving them from the valley up the hill a bit. If we don’t build spots for this expansion to take place, the bridge would buckle and break.  </a:t>
            </a:r>
            <a:endParaRPr b="0" i="0" sz="1400" u="none" cap="none" strike="noStrike">
              <a:solidFill>
                <a:schemeClr val="dk1"/>
              </a:solidFill>
              <a:latin typeface="Calibri"/>
              <a:ea typeface="Calibri"/>
              <a:cs typeface="Calibri"/>
              <a:sym typeface="Calibri"/>
            </a:endParaRPr>
          </a:p>
        </p:txBody>
      </p:sp>
      <p:sp>
        <p:nvSpPr>
          <p:cNvPr id="167" name="Google Shape;167;g2a68b29e518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2" name="Shape 22"/>
        <p:cNvGrpSpPr/>
        <p:nvPr/>
      </p:nvGrpSpPr>
      <p:grpSpPr>
        <a:xfrm>
          <a:off x="0" y="0"/>
          <a:ext cx="0" cy="0"/>
          <a:chOff x="0" y="0"/>
          <a:chExt cx="0" cy="0"/>
        </a:xfrm>
      </p:grpSpPr>
      <p:sp>
        <p:nvSpPr>
          <p:cNvPr id="23" name="Google Shape;23;p2"/>
          <p:cNvSpPr txBox="1"/>
          <p:nvPr>
            <p:ph idx="1" type="body"/>
          </p:nvPr>
        </p:nvSpPr>
        <p:spPr>
          <a:xfrm>
            <a:off x="304800" y="2057400"/>
            <a:ext cx="8458200" cy="1752600"/>
          </a:xfrm>
          <a:prstGeom prst="rect">
            <a:avLst/>
          </a:prstGeom>
          <a:solidFill>
            <a:srgbClr val="FBD4B4"/>
          </a:solidFill>
          <a:ln cap="flat" cmpd="sng" w="12700">
            <a:solidFill>
              <a:schemeClr val="dk1"/>
            </a:solidFill>
            <a:prstDash val="solid"/>
            <a:round/>
            <a:headEnd len="sm" w="sm" type="none"/>
            <a:tailEnd len="sm" w="sm" type="none"/>
          </a:ln>
        </p:spPr>
        <p:txBody>
          <a:bodyPr anchorCtr="0" anchor="t" bIns="91425" lIns="91425" spcFirstLastPara="1" rIns="91425" wrap="square" tIns="91425">
            <a:noAutofit/>
          </a:bodyPr>
          <a:lstStyle>
            <a:lvl1pPr indent="-228600" lvl="0" marL="457200" marR="0" rtl="0" algn="l">
              <a:spcBef>
                <a:spcPts val="560"/>
              </a:spcBef>
              <a:spcAft>
                <a:spcPts val="0"/>
              </a:spcAft>
              <a:buSzPts val="1400"/>
              <a:buNone/>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 name="Google Shape;24;p2"/>
          <p:cNvSpPr txBox="1"/>
          <p:nvPr>
            <p:ph idx="2" type="body"/>
          </p:nvPr>
        </p:nvSpPr>
        <p:spPr>
          <a:xfrm>
            <a:off x="304800" y="4572000"/>
            <a:ext cx="8458200" cy="1676400"/>
          </a:xfrm>
          <a:prstGeom prst="rect">
            <a:avLst/>
          </a:prstGeom>
          <a:solidFill>
            <a:srgbClr val="BBE0E3"/>
          </a:solidFill>
          <a:ln cap="flat" cmpd="sng" w="12700">
            <a:solidFill>
              <a:schemeClr val="dk1"/>
            </a:solidFill>
            <a:prstDash val="solid"/>
            <a:round/>
            <a:headEnd len="sm" w="sm" type="none"/>
            <a:tailEnd len="sm" w="sm" type="none"/>
          </a:ln>
        </p:spPr>
        <p:txBody>
          <a:bodyPr anchorCtr="0" anchor="t" bIns="91425" lIns="91425" spcFirstLastPara="1" rIns="91425" wrap="square" tIns="91425">
            <a:noAutofit/>
          </a:bodyPr>
          <a:lstStyle>
            <a:lvl1pPr indent="-228600" lvl="0" marL="457200" marR="0" rtl="0" algn="l">
              <a:spcBef>
                <a:spcPts val="560"/>
              </a:spcBef>
              <a:spcAft>
                <a:spcPts val="0"/>
              </a:spcAft>
              <a:buSzPts val="1400"/>
              <a:buNone/>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 name="Google Shape;25;p2"/>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 name="Google Shape;26;p2"/>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 name="Google Shape;27;p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400" u="none" cap="none" strike="noStrike">
                <a:solidFill>
                  <a:schemeClr val="dk1"/>
                </a:solidFill>
                <a:latin typeface="Arial"/>
                <a:ea typeface="Arial"/>
                <a:cs typeface="Arial"/>
                <a:sym typeface="Arial"/>
              </a:defRPr>
            </a:lvl1pPr>
            <a:lvl2pPr indent="0" lvl="1" marL="0" marR="0" rtl="0" algn="r">
              <a:spcBef>
                <a:spcPts val="0"/>
              </a:spcBef>
              <a:buNone/>
              <a:defRPr b="0" i="0" sz="1400" u="none" cap="none" strike="noStrike">
                <a:solidFill>
                  <a:schemeClr val="dk1"/>
                </a:solidFill>
                <a:latin typeface="Arial"/>
                <a:ea typeface="Arial"/>
                <a:cs typeface="Arial"/>
                <a:sym typeface="Arial"/>
              </a:defRPr>
            </a:lvl2pPr>
            <a:lvl3pPr indent="0" lvl="2" marL="0" marR="0" rtl="0" algn="r">
              <a:spcBef>
                <a:spcPts val="0"/>
              </a:spcBef>
              <a:buNone/>
              <a:defRPr b="0" i="0" sz="1400" u="none" cap="none" strike="noStrike">
                <a:solidFill>
                  <a:schemeClr val="dk1"/>
                </a:solidFill>
                <a:latin typeface="Arial"/>
                <a:ea typeface="Arial"/>
                <a:cs typeface="Arial"/>
                <a:sym typeface="Arial"/>
              </a:defRPr>
            </a:lvl3pPr>
            <a:lvl4pPr indent="0" lvl="3" marL="0" marR="0" rtl="0" algn="r">
              <a:spcBef>
                <a:spcPts val="0"/>
              </a:spcBef>
              <a:buNone/>
              <a:defRPr b="0" i="0" sz="1400" u="none" cap="none" strike="noStrike">
                <a:solidFill>
                  <a:schemeClr val="dk1"/>
                </a:solidFill>
                <a:latin typeface="Arial"/>
                <a:ea typeface="Arial"/>
                <a:cs typeface="Arial"/>
                <a:sym typeface="Arial"/>
              </a:defRPr>
            </a:lvl4pPr>
            <a:lvl5pPr indent="0" lvl="4" marL="0" marR="0" rtl="0" algn="r">
              <a:spcBef>
                <a:spcPts val="0"/>
              </a:spcBef>
              <a:buNone/>
              <a:defRPr b="0" i="0" sz="1400" u="none" cap="none" strike="noStrike">
                <a:solidFill>
                  <a:schemeClr val="dk1"/>
                </a:solidFill>
                <a:latin typeface="Arial"/>
                <a:ea typeface="Arial"/>
                <a:cs typeface="Arial"/>
                <a:sym typeface="Arial"/>
              </a:defRPr>
            </a:lvl5pPr>
            <a:lvl6pPr indent="0" lvl="5" marL="0" marR="0" rtl="0" algn="r">
              <a:spcBef>
                <a:spcPts val="0"/>
              </a:spcBef>
              <a:buNone/>
              <a:defRPr b="0" i="0" sz="1400" u="none" cap="none" strike="noStrike">
                <a:solidFill>
                  <a:schemeClr val="dk1"/>
                </a:solidFill>
                <a:latin typeface="Arial"/>
                <a:ea typeface="Arial"/>
                <a:cs typeface="Arial"/>
                <a:sym typeface="Arial"/>
              </a:defRPr>
            </a:lvl6pPr>
            <a:lvl7pPr indent="0" lvl="6" marL="0" marR="0" rtl="0" algn="r">
              <a:spcBef>
                <a:spcPts val="0"/>
              </a:spcBef>
              <a:buNone/>
              <a:defRPr b="0" i="0" sz="1400" u="none" cap="none" strike="noStrike">
                <a:solidFill>
                  <a:schemeClr val="dk1"/>
                </a:solidFill>
                <a:latin typeface="Arial"/>
                <a:ea typeface="Arial"/>
                <a:cs typeface="Arial"/>
                <a:sym typeface="Arial"/>
              </a:defRPr>
            </a:lvl7pPr>
            <a:lvl8pPr indent="0" lvl="7" marL="0" marR="0" rtl="0" algn="r">
              <a:spcBef>
                <a:spcPts val="0"/>
              </a:spcBef>
              <a:buNone/>
              <a:defRPr b="0" i="0" sz="1400" u="none" cap="none" strike="noStrike">
                <a:solidFill>
                  <a:schemeClr val="dk1"/>
                </a:solidFill>
                <a:latin typeface="Arial"/>
                <a:ea typeface="Arial"/>
                <a:cs typeface="Arial"/>
                <a:sym typeface="Arial"/>
              </a:defRPr>
            </a:lvl8pPr>
            <a:lvl9pPr indent="0" lvl="8" marL="0" marR="0" rtl="0" algn="r">
              <a:spcBef>
                <a:spcPts val="0"/>
              </a:spcBef>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 name="Google Shape;28;p2"/>
          <p:cNvSpPr txBox="1"/>
          <p:nvPr>
            <p:ph idx="3" type="body"/>
          </p:nvPr>
        </p:nvSpPr>
        <p:spPr>
          <a:xfrm>
            <a:off x="306294" y="1417638"/>
            <a:ext cx="4040188" cy="639762"/>
          </a:xfrm>
          <a:prstGeom prst="rect">
            <a:avLst/>
          </a:prstGeom>
          <a:solidFill>
            <a:schemeClr val="accent1"/>
          </a:solidFill>
          <a:ln cap="flat" cmpd="sng" w="9525">
            <a:solidFill>
              <a:srgbClr val="333399"/>
            </a:solidFill>
            <a:prstDash val="solid"/>
            <a:round/>
            <a:headEnd len="sm" w="sm" type="none"/>
            <a:tailEnd len="sm" w="sm" type="none"/>
          </a:ln>
        </p:spPr>
        <p:txBody>
          <a:bodyPr anchorCtr="0" anchor="t" bIns="91425" lIns="91425" spcFirstLastPara="1" rIns="91425" wrap="square" tIns="91425">
            <a:noAutofit/>
          </a:bodyPr>
          <a:lstStyle>
            <a:lvl1pPr indent="-228600" lvl="0" marL="457200" marR="0" rtl="0" algn="l">
              <a:spcBef>
                <a:spcPts val="640"/>
              </a:spcBef>
              <a:spcAft>
                <a:spcPts val="0"/>
              </a:spcAft>
              <a:buSzPts val="1400"/>
              <a:buNone/>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 name="Google Shape;29;p2"/>
          <p:cNvSpPr txBox="1"/>
          <p:nvPr>
            <p:ph idx="4" type="body"/>
          </p:nvPr>
        </p:nvSpPr>
        <p:spPr>
          <a:xfrm>
            <a:off x="304800" y="3923556"/>
            <a:ext cx="4040188" cy="639762"/>
          </a:xfrm>
          <a:prstGeom prst="rect">
            <a:avLst/>
          </a:prstGeom>
          <a:solidFill>
            <a:srgbClr val="FBD4B4"/>
          </a:solidFill>
          <a:ln cap="flat" cmpd="sng" w="9525">
            <a:solidFill>
              <a:srgbClr val="333399"/>
            </a:solidFill>
            <a:prstDash val="solid"/>
            <a:round/>
            <a:headEnd len="sm" w="sm" type="none"/>
            <a:tailEnd len="sm" w="sm" type="none"/>
          </a:ln>
        </p:spPr>
        <p:txBody>
          <a:bodyPr anchorCtr="0" anchor="t" bIns="91425" lIns="91425" spcFirstLastPara="1" rIns="91425" wrap="square" tIns="91425">
            <a:noAutofit/>
          </a:bodyPr>
          <a:lstStyle>
            <a:lvl1pPr indent="-228600" lvl="0" marL="457200" marR="0" rtl="0" algn="l">
              <a:spcBef>
                <a:spcPts val="640"/>
              </a:spcBef>
              <a:spcAft>
                <a:spcPts val="0"/>
              </a:spcAft>
              <a:buSzPts val="1400"/>
              <a:buNone/>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 name="Shape 81"/>
        <p:cNvGrpSpPr/>
        <p:nvPr/>
      </p:nvGrpSpPr>
      <p:grpSpPr>
        <a:xfrm>
          <a:off x="0" y="0"/>
          <a:ext cx="0" cy="0"/>
          <a:chOff x="0" y="0"/>
          <a:chExt cx="0" cy="0"/>
        </a:xfrm>
      </p:grpSpPr>
      <p:sp>
        <p:nvSpPr>
          <p:cNvPr id="82" name="Google Shape;82;p11"/>
          <p:cNvSpPr txBox="1"/>
          <p:nvPr>
            <p:ph type="title"/>
          </p:nvPr>
        </p:nvSpPr>
        <p:spPr>
          <a:xfrm>
            <a:off x="0" y="228600"/>
            <a:ext cx="91440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9pPr>
          </a:lstStyle>
          <a:p/>
        </p:txBody>
      </p:sp>
      <p:sp>
        <p:nvSpPr>
          <p:cNvPr id="83" name="Google Shape;83;p11"/>
          <p:cNvSpPr txBox="1"/>
          <p:nvPr>
            <p:ph idx="1" type="body"/>
          </p:nvPr>
        </p:nvSpPr>
        <p:spPr>
          <a:xfrm rot="5400000">
            <a:off x="2514600" y="-990600"/>
            <a:ext cx="4114800" cy="91440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640"/>
              </a:spcBef>
              <a:spcAft>
                <a:spcPts val="0"/>
              </a:spcAft>
              <a:buSzPts val="1400"/>
              <a:buNone/>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4" name="Google Shape;84;p11"/>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5" name="Google Shape;85;p11"/>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6" name="Google Shape;86;p1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7" name="Shape 87"/>
        <p:cNvGrpSpPr/>
        <p:nvPr/>
      </p:nvGrpSpPr>
      <p:grpSpPr>
        <a:xfrm>
          <a:off x="0" y="0"/>
          <a:ext cx="0" cy="0"/>
          <a:chOff x="0" y="0"/>
          <a:chExt cx="0" cy="0"/>
        </a:xfrm>
      </p:grpSpPr>
      <p:sp>
        <p:nvSpPr>
          <p:cNvPr id="88" name="Google Shape;88;p12"/>
          <p:cNvSpPr txBox="1"/>
          <p:nvPr>
            <p:ph type="title"/>
          </p:nvPr>
        </p:nvSpPr>
        <p:spPr>
          <a:xfrm rot="5400000">
            <a:off x="4781550" y="1962150"/>
            <a:ext cx="5410200" cy="1943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9pPr>
          </a:lstStyle>
          <a:p/>
        </p:txBody>
      </p:sp>
      <p:sp>
        <p:nvSpPr>
          <p:cNvPr id="89" name="Google Shape;89;p12"/>
          <p:cNvSpPr txBox="1"/>
          <p:nvPr>
            <p:ph idx="1" type="body"/>
          </p:nvPr>
        </p:nvSpPr>
        <p:spPr>
          <a:xfrm rot="5400000">
            <a:off x="819150" y="95250"/>
            <a:ext cx="5410200" cy="56769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640"/>
              </a:spcBef>
              <a:spcAft>
                <a:spcPts val="0"/>
              </a:spcAft>
              <a:buSzPts val="1400"/>
              <a:buNone/>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0" name="Google Shape;90;p12"/>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1" name="Google Shape;91;p12"/>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2" name="Google Shape;92;p1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3" name="Shape 93"/>
        <p:cNvGrpSpPr/>
        <p:nvPr/>
      </p:nvGrpSpPr>
      <p:grpSpPr>
        <a:xfrm>
          <a:off x="0" y="0"/>
          <a:ext cx="0" cy="0"/>
          <a:chOff x="0" y="0"/>
          <a:chExt cx="0" cy="0"/>
        </a:xfrm>
      </p:grpSpPr>
      <p:sp>
        <p:nvSpPr>
          <p:cNvPr id="94" name="Google Shape;94;p13"/>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5" name="Google Shape;95;p13"/>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228600" lvl="0" marL="457200" rtl="0">
              <a:spcBef>
                <a:spcPts val="640"/>
              </a:spcBef>
              <a:spcAft>
                <a:spcPts val="0"/>
              </a:spcAft>
              <a:buSzPts val="1400"/>
              <a:buNone/>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96" name="Google Shape;96;p13"/>
          <p:cNvSpPr txBox="1"/>
          <p:nvPr>
            <p:ph idx="12" type="sldNum"/>
          </p:nvPr>
        </p:nvSpPr>
        <p:spPr>
          <a:xfrm>
            <a:off x="8472458" y="6217622"/>
            <a:ext cx="548700" cy="5247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3"/>
          <p:cNvSpPr txBox="1"/>
          <p:nvPr>
            <p:ph type="title"/>
          </p:nvPr>
        </p:nvSpPr>
        <p:spPr>
          <a:xfrm>
            <a:off x="0" y="228600"/>
            <a:ext cx="91440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9pPr>
          </a:lstStyle>
          <a:p/>
        </p:txBody>
      </p:sp>
      <p:sp>
        <p:nvSpPr>
          <p:cNvPr id="32" name="Google Shape;32;p3"/>
          <p:cNvSpPr txBox="1"/>
          <p:nvPr>
            <p:ph idx="1" type="body"/>
          </p:nvPr>
        </p:nvSpPr>
        <p:spPr>
          <a:xfrm>
            <a:off x="0" y="1524000"/>
            <a:ext cx="91440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640"/>
              </a:spcBef>
              <a:spcAft>
                <a:spcPts val="0"/>
              </a:spcAft>
              <a:buSzPts val="1400"/>
              <a:buNone/>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3" name="Google Shape;33;p3"/>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4" name="Google Shape;34;p3"/>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 name="Google Shape;35;p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400" u="none" cap="none" strike="noStrike">
                <a:solidFill>
                  <a:schemeClr val="dk1"/>
                </a:solidFill>
                <a:latin typeface="Arial"/>
                <a:ea typeface="Arial"/>
                <a:cs typeface="Arial"/>
                <a:sym typeface="Arial"/>
              </a:defRPr>
            </a:lvl1pPr>
            <a:lvl2pPr indent="0" lvl="1" marL="0" marR="0" rtl="0" algn="r">
              <a:spcBef>
                <a:spcPts val="0"/>
              </a:spcBef>
              <a:buNone/>
              <a:defRPr b="0" i="0" sz="1400" u="none" cap="none" strike="noStrike">
                <a:solidFill>
                  <a:schemeClr val="dk1"/>
                </a:solidFill>
                <a:latin typeface="Arial"/>
                <a:ea typeface="Arial"/>
                <a:cs typeface="Arial"/>
                <a:sym typeface="Arial"/>
              </a:defRPr>
            </a:lvl2pPr>
            <a:lvl3pPr indent="0" lvl="2" marL="0" marR="0" rtl="0" algn="r">
              <a:spcBef>
                <a:spcPts val="0"/>
              </a:spcBef>
              <a:buNone/>
              <a:defRPr b="0" i="0" sz="1400" u="none" cap="none" strike="noStrike">
                <a:solidFill>
                  <a:schemeClr val="dk1"/>
                </a:solidFill>
                <a:latin typeface="Arial"/>
                <a:ea typeface="Arial"/>
                <a:cs typeface="Arial"/>
                <a:sym typeface="Arial"/>
              </a:defRPr>
            </a:lvl3pPr>
            <a:lvl4pPr indent="0" lvl="3" marL="0" marR="0" rtl="0" algn="r">
              <a:spcBef>
                <a:spcPts val="0"/>
              </a:spcBef>
              <a:buNone/>
              <a:defRPr b="0" i="0" sz="1400" u="none" cap="none" strike="noStrike">
                <a:solidFill>
                  <a:schemeClr val="dk1"/>
                </a:solidFill>
                <a:latin typeface="Arial"/>
                <a:ea typeface="Arial"/>
                <a:cs typeface="Arial"/>
                <a:sym typeface="Arial"/>
              </a:defRPr>
            </a:lvl4pPr>
            <a:lvl5pPr indent="0" lvl="4" marL="0" marR="0" rtl="0" algn="r">
              <a:spcBef>
                <a:spcPts val="0"/>
              </a:spcBef>
              <a:buNone/>
              <a:defRPr b="0" i="0" sz="1400" u="none" cap="none" strike="noStrike">
                <a:solidFill>
                  <a:schemeClr val="dk1"/>
                </a:solidFill>
                <a:latin typeface="Arial"/>
                <a:ea typeface="Arial"/>
                <a:cs typeface="Arial"/>
                <a:sym typeface="Arial"/>
              </a:defRPr>
            </a:lvl5pPr>
            <a:lvl6pPr indent="0" lvl="5" marL="0" marR="0" rtl="0" algn="r">
              <a:spcBef>
                <a:spcPts val="0"/>
              </a:spcBef>
              <a:buNone/>
              <a:defRPr b="0" i="0" sz="1400" u="none" cap="none" strike="noStrike">
                <a:solidFill>
                  <a:schemeClr val="dk1"/>
                </a:solidFill>
                <a:latin typeface="Arial"/>
                <a:ea typeface="Arial"/>
                <a:cs typeface="Arial"/>
                <a:sym typeface="Arial"/>
              </a:defRPr>
            </a:lvl6pPr>
            <a:lvl7pPr indent="0" lvl="6" marL="0" marR="0" rtl="0" algn="r">
              <a:spcBef>
                <a:spcPts val="0"/>
              </a:spcBef>
              <a:buNone/>
              <a:defRPr b="0" i="0" sz="1400" u="none" cap="none" strike="noStrike">
                <a:solidFill>
                  <a:schemeClr val="dk1"/>
                </a:solidFill>
                <a:latin typeface="Arial"/>
                <a:ea typeface="Arial"/>
                <a:cs typeface="Arial"/>
                <a:sym typeface="Arial"/>
              </a:defRPr>
            </a:lvl7pPr>
            <a:lvl8pPr indent="0" lvl="7" marL="0" marR="0" rtl="0" algn="r">
              <a:spcBef>
                <a:spcPts val="0"/>
              </a:spcBef>
              <a:buNone/>
              <a:defRPr b="0" i="0" sz="1400" u="none" cap="none" strike="noStrike">
                <a:solidFill>
                  <a:schemeClr val="dk1"/>
                </a:solidFill>
                <a:latin typeface="Arial"/>
                <a:ea typeface="Arial"/>
                <a:cs typeface="Arial"/>
                <a:sym typeface="Arial"/>
              </a:defRPr>
            </a:lvl8pPr>
            <a:lvl9pPr indent="0" lvl="8" marL="0" marR="0" rtl="0" algn="r">
              <a:spcBef>
                <a:spcPts val="0"/>
              </a:spcBef>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4"/>
          <p:cNvSpPr txBox="1"/>
          <p:nvPr>
            <p:ph type="title"/>
          </p:nvPr>
        </p:nvSpPr>
        <p:spPr>
          <a:xfrm>
            <a:off x="0" y="228600"/>
            <a:ext cx="91440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9pPr>
          </a:lstStyle>
          <a:p/>
        </p:txBody>
      </p:sp>
      <p:sp>
        <p:nvSpPr>
          <p:cNvPr id="38" name="Google Shape;38;p4"/>
          <p:cNvSpPr txBox="1"/>
          <p:nvPr>
            <p:ph idx="1" type="body"/>
          </p:nvPr>
        </p:nvSpPr>
        <p:spPr>
          <a:xfrm>
            <a:off x="685800" y="1524000"/>
            <a:ext cx="38100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560"/>
              </a:spcBef>
              <a:spcAft>
                <a:spcPts val="0"/>
              </a:spcAft>
              <a:buSzPts val="1400"/>
              <a:buNone/>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 name="Google Shape;39;p4"/>
          <p:cNvSpPr txBox="1"/>
          <p:nvPr>
            <p:ph idx="2" type="body"/>
          </p:nvPr>
        </p:nvSpPr>
        <p:spPr>
          <a:xfrm>
            <a:off x="4648200" y="1524000"/>
            <a:ext cx="38100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560"/>
              </a:spcBef>
              <a:spcAft>
                <a:spcPts val="0"/>
              </a:spcAft>
              <a:buSzPts val="1400"/>
              <a:buNone/>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 name="Google Shape;40;p4"/>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1" name="Google Shape;41;p4"/>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 name="Google Shape;42;p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400" u="none" cap="none" strike="noStrike">
                <a:solidFill>
                  <a:schemeClr val="dk1"/>
                </a:solidFill>
                <a:latin typeface="Arial"/>
                <a:ea typeface="Arial"/>
                <a:cs typeface="Arial"/>
                <a:sym typeface="Arial"/>
              </a:defRPr>
            </a:lvl1pPr>
            <a:lvl2pPr indent="0" lvl="1" marL="0" marR="0" rtl="0" algn="r">
              <a:spcBef>
                <a:spcPts val="0"/>
              </a:spcBef>
              <a:buNone/>
              <a:defRPr b="0" i="0" sz="1400" u="none" cap="none" strike="noStrike">
                <a:solidFill>
                  <a:schemeClr val="dk1"/>
                </a:solidFill>
                <a:latin typeface="Arial"/>
                <a:ea typeface="Arial"/>
                <a:cs typeface="Arial"/>
                <a:sym typeface="Arial"/>
              </a:defRPr>
            </a:lvl2pPr>
            <a:lvl3pPr indent="0" lvl="2" marL="0" marR="0" rtl="0" algn="r">
              <a:spcBef>
                <a:spcPts val="0"/>
              </a:spcBef>
              <a:buNone/>
              <a:defRPr b="0" i="0" sz="1400" u="none" cap="none" strike="noStrike">
                <a:solidFill>
                  <a:schemeClr val="dk1"/>
                </a:solidFill>
                <a:latin typeface="Arial"/>
                <a:ea typeface="Arial"/>
                <a:cs typeface="Arial"/>
                <a:sym typeface="Arial"/>
              </a:defRPr>
            </a:lvl3pPr>
            <a:lvl4pPr indent="0" lvl="3" marL="0" marR="0" rtl="0" algn="r">
              <a:spcBef>
                <a:spcPts val="0"/>
              </a:spcBef>
              <a:buNone/>
              <a:defRPr b="0" i="0" sz="1400" u="none" cap="none" strike="noStrike">
                <a:solidFill>
                  <a:schemeClr val="dk1"/>
                </a:solidFill>
                <a:latin typeface="Arial"/>
                <a:ea typeface="Arial"/>
                <a:cs typeface="Arial"/>
                <a:sym typeface="Arial"/>
              </a:defRPr>
            </a:lvl4pPr>
            <a:lvl5pPr indent="0" lvl="4" marL="0" marR="0" rtl="0" algn="r">
              <a:spcBef>
                <a:spcPts val="0"/>
              </a:spcBef>
              <a:buNone/>
              <a:defRPr b="0" i="0" sz="1400" u="none" cap="none" strike="noStrike">
                <a:solidFill>
                  <a:schemeClr val="dk1"/>
                </a:solidFill>
                <a:latin typeface="Arial"/>
                <a:ea typeface="Arial"/>
                <a:cs typeface="Arial"/>
                <a:sym typeface="Arial"/>
              </a:defRPr>
            </a:lvl5pPr>
            <a:lvl6pPr indent="0" lvl="5" marL="0" marR="0" rtl="0" algn="r">
              <a:spcBef>
                <a:spcPts val="0"/>
              </a:spcBef>
              <a:buNone/>
              <a:defRPr b="0" i="0" sz="1400" u="none" cap="none" strike="noStrike">
                <a:solidFill>
                  <a:schemeClr val="dk1"/>
                </a:solidFill>
                <a:latin typeface="Arial"/>
                <a:ea typeface="Arial"/>
                <a:cs typeface="Arial"/>
                <a:sym typeface="Arial"/>
              </a:defRPr>
            </a:lvl6pPr>
            <a:lvl7pPr indent="0" lvl="6" marL="0" marR="0" rtl="0" algn="r">
              <a:spcBef>
                <a:spcPts val="0"/>
              </a:spcBef>
              <a:buNone/>
              <a:defRPr b="0" i="0" sz="1400" u="none" cap="none" strike="noStrike">
                <a:solidFill>
                  <a:schemeClr val="dk1"/>
                </a:solidFill>
                <a:latin typeface="Arial"/>
                <a:ea typeface="Arial"/>
                <a:cs typeface="Arial"/>
                <a:sym typeface="Arial"/>
              </a:defRPr>
            </a:lvl7pPr>
            <a:lvl8pPr indent="0" lvl="7" marL="0" marR="0" rtl="0" algn="r">
              <a:spcBef>
                <a:spcPts val="0"/>
              </a:spcBef>
              <a:buNone/>
              <a:defRPr b="0" i="0" sz="1400" u="none" cap="none" strike="noStrike">
                <a:solidFill>
                  <a:schemeClr val="dk1"/>
                </a:solidFill>
                <a:latin typeface="Arial"/>
                <a:ea typeface="Arial"/>
                <a:cs typeface="Arial"/>
                <a:sym typeface="Arial"/>
              </a:defRPr>
            </a:lvl8pPr>
            <a:lvl9pPr indent="0" lvl="8" marL="0" marR="0" rtl="0" algn="r">
              <a:spcBef>
                <a:spcPts val="0"/>
              </a:spcBef>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5"/>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1" i="0" sz="4000" u="none" cap="none" strike="noStrike">
                <a:solidFill>
                  <a:srgbClr val="990000"/>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9pPr>
          </a:lstStyle>
          <a:p/>
        </p:txBody>
      </p:sp>
      <p:sp>
        <p:nvSpPr>
          <p:cNvPr id="45" name="Google Shape;45;p5"/>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2800"/>
              <a:buFont typeface="Arial"/>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24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20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2000"/>
              <a:buFont typeface="Arial"/>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20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20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20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2000"/>
              <a:buFont typeface="Arial"/>
              <a:buNone/>
              <a:defRPr b="0" i="0" sz="1400" u="none" cap="none" strike="noStrike">
                <a:solidFill>
                  <a:schemeClr val="dk1"/>
                </a:solidFill>
                <a:latin typeface="Arial"/>
                <a:ea typeface="Arial"/>
                <a:cs typeface="Arial"/>
                <a:sym typeface="Arial"/>
              </a:defRPr>
            </a:lvl9pPr>
          </a:lstStyle>
          <a:p/>
        </p:txBody>
      </p:sp>
      <p:sp>
        <p:nvSpPr>
          <p:cNvPr id="46" name="Google Shape;46;p5"/>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 name="Google Shape;47;p5"/>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8" name="Google Shape;48;p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9pPr>
          </a:lstStyle>
          <a:p/>
        </p:txBody>
      </p:sp>
      <p:sp>
        <p:nvSpPr>
          <p:cNvPr id="51" name="Google Shape;51;p6"/>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9pPr>
          </a:lstStyle>
          <a:p/>
        </p:txBody>
      </p:sp>
      <p:sp>
        <p:nvSpPr>
          <p:cNvPr id="52" name="Google Shape;52;p6"/>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SzPts val="1400"/>
              <a:buNone/>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53" name="Google Shape;53;p6"/>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9pPr>
          </a:lstStyle>
          <a:p/>
        </p:txBody>
      </p:sp>
      <p:sp>
        <p:nvSpPr>
          <p:cNvPr id="54" name="Google Shape;54;p6"/>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SzPts val="1400"/>
              <a:buNone/>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55" name="Google Shape;55;p6"/>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6" name="Google Shape;56;p6"/>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7" name="Google Shape;57;p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7"/>
          <p:cNvSpPr txBox="1"/>
          <p:nvPr>
            <p:ph type="title"/>
          </p:nvPr>
        </p:nvSpPr>
        <p:spPr>
          <a:xfrm>
            <a:off x="0" y="228600"/>
            <a:ext cx="91440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9pPr>
          </a:lstStyle>
          <a:p/>
        </p:txBody>
      </p:sp>
      <p:sp>
        <p:nvSpPr>
          <p:cNvPr id="60" name="Google Shape;60;p7"/>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1" name="Google Shape;61;p7"/>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2" name="Google Shape;62;p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8"/>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5" name="Google Shape;65;p8"/>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8"/>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sp>
        <p:nvSpPr>
          <p:cNvPr id="68" name="Google Shape;68;p9"/>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000" u="none" cap="none" strike="noStrike">
                <a:solidFill>
                  <a:srgbClr val="990000"/>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9pPr>
          </a:lstStyle>
          <a:p/>
        </p:txBody>
      </p:sp>
      <p:sp>
        <p:nvSpPr>
          <p:cNvPr id="69" name="Google Shape;69;p9"/>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640"/>
              </a:spcBef>
              <a:spcAft>
                <a:spcPts val="0"/>
              </a:spcAft>
              <a:buSzPts val="1400"/>
              <a:buNone/>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0" name="Google Shape;70;p9"/>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9pPr>
          </a:lstStyle>
          <a:p/>
        </p:txBody>
      </p:sp>
      <p:sp>
        <p:nvSpPr>
          <p:cNvPr id="71" name="Google Shape;71;p9"/>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2" name="Google Shape;72;p9"/>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3" name="Google Shape;73;p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sp>
        <p:nvSpPr>
          <p:cNvPr id="75" name="Google Shape;75;p10"/>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000" u="none" cap="none" strike="noStrike">
                <a:solidFill>
                  <a:srgbClr val="990000"/>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9pPr>
          </a:lstStyle>
          <a:p/>
        </p:txBody>
      </p:sp>
      <p:sp>
        <p:nvSpPr>
          <p:cNvPr id="76" name="Google Shape;76;p10"/>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77" name="Google Shape;77;p10"/>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9pPr>
          </a:lstStyle>
          <a:p/>
        </p:txBody>
      </p:sp>
      <p:sp>
        <p:nvSpPr>
          <p:cNvPr id="78" name="Google Shape;78;p10"/>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9" name="Google Shape;79;p10"/>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sz="1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0" name="Google Shape;80;p1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0" y="228600"/>
            <a:ext cx="91440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rgbClr val="990000"/>
                </a:solidFill>
                <a:latin typeface="Arial"/>
                <a:ea typeface="Arial"/>
                <a:cs typeface="Arial"/>
                <a:sym typeface="Arial"/>
              </a:defRPr>
            </a:lvl9pPr>
          </a:lstStyle>
          <a:p/>
        </p:txBody>
      </p:sp>
      <p:sp>
        <p:nvSpPr>
          <p:cNvPr id="11" name="Google Shape;11;p1"/>
          <p:cNvSpPr txBox="1"/>
          <p:nvPr>
            <p:ph idx="1" type="body"/>
          </p:nvPr>
        </p:nvSpPr>
        <p:spPr>
          <a:xfrm>
            <a:off x="0" y="1524000"/>
            <a:ext cx="91440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640"/>
              </a:spcBef>
              <a:spcAft>
                <a:spcPts val="0"/>
              </a:spcAft>
              <a:buSzPts val="1400"/>
              <a:buNone/>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400" u="none" cap="none" strike="noStrike">
                <a:solidFill>
                  <a:schemeClr val="dk1"/>
                </a:solidFill>
                <a:latin typeface="Arial"/>
                <a:ea typeface="Arial"/>
                <a:cs typeface="Arial"/>
                <a:sym typeface="Arial"/>
              </a:defRPr>
            </a:lvl1pPr>
            <a:lvl2pPr indent="0" lvl="1" marL="0" marR="0" rtl="0" algn="r">
              <a:spcBef>
                <a:spcPts val="0"/>
              </a:spcBef>
              <a:buNone/>
              <a:defRPr b="0" i="0" sz="1400" u="none" cap="none" strike="noStrike">
                <a:solidFill>
                  <a:schemeClr val="dk1"/>
                </a:solidFill>
                <a:latin typeface="Arial"/>
                <a:ea typeface="Arial"/>
                <a:cs typeface="Arial"/>
                <a:sym typeface="Arial"/>
              </a:defRPr>
            </a:lvl2pPr>
            <a:lvl3pPr indent="0" lvl="2" marL="0" marR="0" rtl="0" algn="r">
              <a:spcBef>
                <a:spcPts val="0"/>
              </a:spcBef>
              <a:buNone/>
              <a:defRPr b="0" i="0" sz="1400" u="none" cap="none" strike="noStrike">
                <a:solidFill>
                  <a:schemeClr val="dk1"/>
                </a:solidFill>
                <a:latin typeface="Arial"/>
                <a:ea typeface="Arial"/>
                <a:cs typeface="Arial"/>
                <a:sym typeface="Arial"/>
              </a:defRPr>
            </a:lvl3pPr>
            <a:lvl4pPr indent="0" lvl="3" marL="0" marR="0" rtl="0" algn="r">
              <a:spcBef>
                <a:spcPts val="0"/>
              </a:spcBef>
              <a:buNone/>
              <a:defRPr b="0" i="0" sz="1400" u="none" cap="none" strike="noStrike">
                <a:solidFill>
                  <a:schemeClr val="dk1"/>
                </a:solidFill>
                <a:latin typeface="Arial"/>
                <a:ea typeface="Arial"/>
                <a:cs typeface="Arial"/>
                <a:sym typeface="Arial"/>
              </a:defRPr>
            </a:lvl4pPr>
            <a:lvl5pPr indent="0" lvl="4" marL="0" marR="0" rtl="0" algn="r">
              <a:spcBef>
                <a:spcPts val="0"/>
              </a:spcBef>
              <a:buNone/>
              <a:defRPr b="0" i="0" sz="1400" u="none" cap="none" strike="noStrike">
                <a:solidFill>
                  <a:schemeClr val="dk1"/>
                </a:solidFill>
                <a:latin typeface="Arial"/>
                <a:ea typeface="Arial"/>
                <a:cs typeface="Arial"/>
                <a:sym typeface="Arial"/>
              </a:defRPr>
            </a:lvl5pPr>
            <a:lvl6pPr indent="0" lvl="5" marL="0" marR="0" rtl="0" algn="r">
              <a:spcBef>
                <a:spcPts val="0"/>
              </a:spcBef>
              <a:buNone/>
              <a:defRPr b="0" i="0" sz="1400" u="none" cap="none" strike="noStrike">
                <a:solidFill>
                  <a:schemeClr val="dk1"/>
                </a:solidFill>
                <a:latin typeface="Arial"/>
                <a:ea typeface="Arial"/>
                <a:cs typeface="Arial"/>
                <a:sym typeface="Arial"/>
              </a:defRPr>
            </a:lvl6pPr>
            <a:lvl7pPr indent="0" lvl="6" marL="0" marR="0" rtl="0" algn="r">
              <a:spcBef>
                <a:spcPts val="0"/>
              </a:spcBef>
              <a:buNone/>
              <a:defRPr b="0" i="0" sz="1400" u="none" cap="none" strike="noStrike">
                <a:solidFill>
                  <a:schemeClr val="dk1"/>
                </a:solidFill>
                <a:latin typeface="Arial"/>
                <a:ea typeface="Arial"/>
                <a:cs typeface="Arial"/>
                <a:sym typeface="Arial"/>
              </a:defRPr>
            </a:lvl7pPr>
            <a:lvl8pPr indent="0" lvl="7" marL="0" marR="0" rtl="0" algn="r">
              <a:spcBef>
                <a:spcPts val="0"/>
              </a:spcBef>
              <a:buNone/>
              <a:defRPr b="0" i="0" sz="1400" u="none" cap="none" strike="noStrike">
                <a:solidFill>
                  <a:schemeClr val="dk1"/>
                </a:solidFill>
                <a:latin typeface="Arial"/>
                <a:ea typeface="Arial"/>
                <a:cs typeface="Arial"/>
                <a:sym typeface="Arial"/>
              </a:defRPr>
            </a:lvl8pPr>
            <a:lvl9pPr indent="0" lvl="8" marL="0" marR="0" rtl="0" algn="r">
              <a:spcBef>
                <a:spcPts val="0"/>
              </a:spcBef>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1"/>
          <p:cNvSpPr/>
          <p:nvPr/>
        </p:nvSpPr>
        <p:spPr>
          <a:xfrm>
            <a:off x="7529513" y="201613"/>
            <a:ext cx="184150" cy="45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6" name="Google Shape;16;p1"/>
          <p:cNvSpPr/>
          <p:nvPr/>
        </p:nvSpPr>
        <p:spPr>
          <a:xfrm>
            <a:off x="0" y="6477000"/>
            <a:ext cx="9144000" cy="381000"/>
          </a:xfrm>
          <a:prstGeom prst="rect">
            <a:avLst/>
          </a:prstGeom>
          <a:solidFill>
            <a:schemeClr val="accent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7" name="Google Shape;17;p1"/>
          <p:cNvSpPr/>
          <p:nvPr/>
        </p:nvSpPr>
        <p:spPr>
          <a:xfrm>
            <a:off x="4763" y="6473825"/>
            <a:ext cx="9144000" cy="381000"/>
          </a:xfrm>
          <a:prstGeom prst="rect">
            <a:avLst/>
          </a:prstGeom>
          <a:solidFill>
            <a:srgbClr val="31859B"/>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8" name="Google Shape;18;p1"/>
          <p:cNvSpPr/>
          <p:nvPr/>
        </p:nvSpPr>
        <p:spPr>
          <a:xfrm>
            <a:off x="0" y="0"/>
            <a:ext cx="9144000" cy="76200"/>
          </a:xfrm>
          <a:prstGeom prst="rect">
            <a:avLst/>
          </a:prstGeom>
          <a:solidFill>
            <a:srgbClr val="31859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9" name="Google Shape;19;p1"/>
          <p:cNvSpPr/>
          <p:nvPr/>
        </p:nvSpPr>
        <p:spPr>
          <a:xfrm>
            <a:off x="228600" y="6477000"/>
            <a:ext cx="1524000" cy="381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600" u="none" cap="none" strike="noStrike">
                <a:solidFill>
                  <a:schemeClr val="lt1"/>
                </a:solidFill>
                <a:latin typeface="Arial"/>
                <a:ea typeface="Arial"/>
                <a:cs typeface="Arial"/>
                <a:sym typeface="Arial"/>
              </a:rPr>
              <a:t>Chemistry</a:t>
            </a:r>
            <a:endParaRPr b="0" i="0" sz="1600" u="none" cap="none" strike="noStrike">
              <a:solidFill>
                <a:schemeClr val="lt1"/>
              </a:solidFill>
              <a:latin typeface="Arial"/>
              <a:ea typeface="Arial"/>
              <a:cs typeface="Arial"/>
              <a:sym typeface="Arial"/>
            </a:endParaRPr>
          </a:p>
        </p:txBody>
      </p:sp>
      <p:sp>
        <p:nvSpPr>
          <p:cNvPr id="20" name="Google Shape;20;p1"/>
          <p:cNvSpPr/>
          <p:nvPr/>
        </p:nvSpPr>
        <p:spPr>
          <a:xfrm>
            <a:off x="8534400" y="6477000"/>
            <a:ext cx="609600" cy="381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400" u="none" cap="none" strike="noStrike">
                <a:solidFill>
                  <a:schemeClr val="lt1"/>
                </a:solidFill>
                <a:latin typeface="Arial"/>
                <a:ea typeface="Arial"/>
                <a:cs typeface="Arial"/>
                <a:sym typeface="Arial"/>
              </a:rPr>
              <a:t>‹#›</a:t>
            </a:fld>
            <a:r>
              <a:rPr b="0" i="0" lang="en-US" sz="1400" u="none" cap="none" strike="noStrike">
                <a:solidFill>
                  <a:schemeClr val="lt1"/>
                </a:solidFill>
                <a:latin typeface="Arial"/>
                <a:ea typeface="Arial"/>
                <a:cs typeface="Arial"/>
                <a:sym typeface="Arial"/>
              </a:rPr>
              <a:t> </a:t>
            </a:r>
            <a:endParaRPr/>
          </a:p>
        </p:txBody>
      </p:sp>
      <p:sp>
        <p:nvSpPr>
          <p:cNvPr id="21" name="Google Shape;21;p1"/>
          <p:cNvSpPr/>
          <p:nvPr/>
        </p:nvSpPr>
        <p:spPr>
          <a:xfrm>
            <a:off x="5562600" y="6477000"/>
            <a:ext cx="3048000" cy="381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600" u="none" cap="none" strike="noStrike">
                <a:solidFill>
                  <a:schemeClr val="lt1"/>
                </a:solidFill>
                <a:latin typeface="Arial"/>
                <a:ea typeface="Arial"/>
                <a:cs typeface="Arial"/>
                <a:sym typeface="Arial"/>
              </a:rPr>
              <a:t>Physical Properties &amp; Changes</a:t>
            </a:r>
            <a:endParaRPr b="0" i="0" sz="16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www.youtube.com/watch?v=pnt94HTeSNY"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drive.google.com/file/d/1NE3v9r5Z3C7NDsNupxxpo2rSHgVW9a6S/view?usp=shar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ww.youtube.com/watch?v=JULjnxH-HTs" TargetMode="Externa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ncei.noaa.gov/access/coastal-water-temperature-guide/" TargetMode="Externa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youtube.com/watch?v=qg-xEj-0xX0"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youtube.com/watch?v=Zk0k_-EB3X8"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www.youtube.com/watch?v=Kp5OqedXlGA" TargetMode="External"/><Relationship Id="rId4" Type="http://schemas.openxmlformats.org/officeDocument/2006/relationships/hyperlink" Target="https://www.youtube.com/watch?v=Kp5OqedXlGA" TargetMode="External"/><Relationship Id="rId5" Type="http://schemas.openxmlformats.org/officeDocument/2006/relationships/image" Target="../media/image2.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4"/>
          <p:cNvSpPr txBox="1"/>
          <p:nvPr>
            <p:ph type="title"/>
          </p:nvPr>
        </p:nvSpPr>
        <p:spPr>
          <a:xfrm>
            <a:off x="331200" y="2581100"/>
            <a:ext cx="8481600" cy="136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en-US" sz="2800">
                <a:solidFill>
                  <a:srgbClr val="595959"/>
                </a:solidFill>
              </a:rPr>
              <a:t>Kinetic Molecular Theory, Density, and Thermal Expansion</a:t>
            </a:r>
            <a:endParaRPr/>
          </a:p>
        </p:txBody>
      </p:sp>
      <p:sp>
        <p:nvSpPr>
          <p:cNvPr id="103" name="Google Shape;103;p14"/>
          <p:cNvSpPr txBox="1"/>
          <p:nvPr>
            <p:ph idx="1" type="body"/>
          </p:nvPr>
        </p:nvSpPr>
        <p:spPr>
          <a:xfrm>
            <a:off x="685788" y="982188"/>
            <a:ext cx="7772400" cy="150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200"/>
              <a:t>Exploring Sea Level Rise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3"/>
          <p:cNvPicPr preferRelativeResize="0"/>
          <p:nvPr/>
        </p:nvPicPr>
        <p:blipFill rotWithShape="1">
          <a:blip r:embed="rId3">
            <a:alphaModFix/>
          </a:blip>
          <a:srcRect b="0" l="0" r="0" t="24687"/>
          <a:stretch/>
        </p:blipFill>
        <p:spPr>
          <a:xfrm>
            <a:off x="4660374" y="93275"/>
            <a:ext cx="4374125" cy="2131901"/>
          </a:xfrm>
          <a:prstGeom prst="rect">
            <a:avLst/>
          </a:prstGeom>
          <a:noFill/>
          <a:ln>
            <a:noFill/>
          </a:ln>
        </p:spPr>
      </p:pic>
      <p:sp>
        <p:nvSpPr>
          <p:cNvPr id="179" name="Google Shape;179;p23"/>
          <p:cNvSpPr txBox="1"/>
          <p:nvPr/>
        </p:nvSpPr>
        <p:spPr>
          <a:xfrm>
            <a:off x="109500" y="1266450"/>
            <a:ext cx="3789000" cy="3032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US" sz="2100">
                <a:solidFill>
                  <a:schemeClr val="dk1"/>
                </a:solidFill>
              </a:rPr>
              <a:t>In 2018 the Arctic’s oldest and thickest sea ice broke up for the first time </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In 2019, 12.5 tons of ice melted off the coast of Greenland.</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Sea Levels have risen 4 inches since 1993</a:t>
            </a:r>
            <a:endParaRPr sz="2100">
              <a:solidFill>
                <a:schemeClr val="dk1"/>
              </a:solidFill>
            </a:endParaRPr>
          </a:p>
          <a:p>
            <a:pPr indent="0" lvl="0" marL="0" rtl="0" algn="ctr">
              <a:spcBef>
                <a:spcPts val="0"/>
              </a:spcBef>
              <a:spcAft>
                <a:spcPts val="0"/>
              </a:spcAft>
              <a:buNone/>
            </a:pPr>
            <a:r>
              <a:t/>
            </a:r>
            <a:endParaRPr sz="1700">
              <a:solidFill>
                <a:schemeClr val="dk1"/>
              </a:solidFill>
              <a:latin typeface="Nunito"/>
              <a:ea typeface="Nunito"/>
              <a:cs typeface="Nunito"/>
              <a:sym typeface="Nunito"/>
            </a:endParaRPr>
          </a:p>
        </p:txBody>
      </p:sp>
      <p:sp>
        <p:nvSpPr>
          <p:cNvPr id="180" name="Google Shape;180;p23"/>
          <p:cNvSpPr txBox="1"/>
          <p:nvPr/>
        </p:nvSpPr>
        <p:spPr>
          <a:xfrm>
            <a:off x="109500" y="5417500"/>
            <a:ext cx="8925000" cy="10635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0000FF"/>
              </a:buClr>
              <a:buSzPts val="1900"/>
              <a:buChar char="●"/>
            </a:pPr>
            <a:r>
              <a:rPr lang="en-US" sz="1900">
                <a:solidFill>
                  <a:srgbClr val="0000FF"/>
                </a:solidFill>
              </a:rPr>
              <a:t>What happens when ice sheets melts? Where does the water go?</a:t>
            </a:r>
            <a:endParaRPr sz="1900">
              <a:solidFill>
                <a:srgbClr val="0000FF"/>
              </a:solidFill>
            </a:endParaRPr>
          </a:p>
          <a:p>
            <a:pPr indent="-349250" lvl="0" marL="457200" rtl="0" algn="l">
              <a:spcBef>
                <a:spcPts val="0"/>
              </a:spcBef>
              <a:spcAft>
                <a:spcPts val="0"/>
              </a:spcAft>
              <a:buClr>
                <a:srgbClr val="0000FF"/>
              </a:buClr>
              <a:buSzPts val="1900"/>
              <a:buChar char="●"/>
            </a:pPr>
            <a:r>
              <a:rPr lang="en-US" sz="1900">
                <a:solidFill>
                  <a:srgbClr val="0000FF"/>
                </a:solidFill>
              </a:rPr>
              <a:t>Is there a difference between sea ice and ice sheets (land)?  </a:t>
            </a:r>
            <a:endParaRPr sz="1900">
              <a:solidFill>
                <a:srgbClr val="0000FF"/>
              </a:solidFill>
              <a:highlight>
                <a:schemeClr val="lt1"/>
              </a:highlight>
            </a:endParaRPr>
          </a:p>
          <a:p>
            <a:pPr indent="-349250" lvl="0" marL="457200" rtl="0" algn="l">
              <a:spcBef>
                <a:spcPts val="0"/>
              </a:spcBef>
              <a:spcAft>
                <a:spcPts val="0"/>
              </a:spcAft>
              <a:buClr>
                <a:srgbClr val="0000FF"/>
              </a:buClr>
              <a:buSzPts val="1900"/>
              <a:buChar char="●"/>
            </a:pPr>
            <a:r>
              <a:rPr lang="en-US" sz="1900">
                <a:solidFill>
                  <a:srgbClr val="0000FF"/>
                </a:solidFill>
                <a:highlight>
                  <a:schemeClr val="lt1"/>
                </a:highlight>
              </a:rPr>
              <a:t>Can melting glaciers and ice sheets account for all sea level rise? </a:t>
            </a:r>
            <a:endParaRPr sz="1900">
              <a:solidFill>
                <a:srgbClr val="0000FF"/>
              </a:solidFill>
              <a:highlight>
                <a:schemeClr val="lt1"/>
              </a:highlight>
            </a:endParaRPr>
          </a:p>
        </p:txBody>
      </p:sp>
      <p:sp>
        <p:nvSpPr>
          <p:cNvPr id="181" name="Google Shape;181;p23"/>
          <p:cNvSpPr txBox="1"/>
          <p:nvPr/>
        </p:nvSpPr>
        <p:spPr>
          <a:xfrm>
            <a:off x="166000" y="93275"/>
            <a:ext cx="4494300" cy="97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00">
                <a:solidFill>
                  <a:srgbClr val="990000"/>
                </a:solidFill>
              </a:rPr>
              <a:t>Introduction: Melting </a:t>
            </a:r>
            <a:r>
              <a:rPr lang="en-US" sz="3300">
                <a:solidFill>
                  <a:srgbClr val="990000"/>
                </a:solidFill>
              </a:rPr>
              <a:t>Sea Ice &amp; Ice Sheets-</a:t>
            </a:r>
            <a:r>
              <a:rPr lang="en-US" sz="3500">
                <a:solidFill>
                  <a:srgbClr val="990000"/>
                </a:solidFill>
              </a:rPr>
              <a:t> </a:t>
            </a:r>
            <a:endParaRPr sz="3500">
              <a:solidFill>
                <a:srgbClr val="990000"/>
              </a:solidFill>
            </a:endParaRPr>
          </a:p>
        </p:txBody>
      </p:sp>
      <p:pic>
        <p:nvPicPr>
          <p:cNvPr id="182" name="Google Shape;182;p23"/>
          <p:cNvPicPr preferRelativeResize="0"/>
          <p:nvPr/>
        </p:nvPicPr>
        <p:blipFill>
          <a:blip r:embed="rId4">
            <a:alphaModFix/>
          </a:blip>
          <a:stretch>
            <a:fillRect/>
          </a:stretch>
        </p:blipFill>
        <p:spPr>
          <a:xfrm>
            <a:off x="3766900" y="2288675"/>
            <a:ext cx="5246377" cy="31288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4"/>
          <p:cNvSpPr txBox="1"/>
          <p:nvPr>
            <p:ph idx="1" type="body"/>
          </p:nvPr>
        </p:nvSpPr>
        <p:spPr>
          <a:xfrm>
            <a:off x="241925" y="784375"/>
            <a:ext cx="8753700" cy="5334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500" u="sng">
                <a:solidFill>
                  <a:schemeClr val="hlink"/>
                </a:solidFill>
                <a:hlinkClick r:id="rId3"/>
              </a:rPr>
              <a:t>Sinking Cities </a:t>
            </a:r>
            <a:endParaRPr sz="2500">
              <a:solidFill>
                <a:srgbClr val="000000"/>
              </a:solidFill>
            </a:endParaRPr>
          </a:p>
          <a:p>
            <a:pPr indent="0" lvl="0" marL="0" rtl="0" algn="l">
              <a:lnSpc>
                <a:spcPct val="115000"/>
              </a:lnSpc>
              <a:spcBef>
                <a:spcPts val="1200"/>
              </a:spcBef>
              <a:spcAft>
                <a:spcPts val="0"/>
              </a:spcAft>
              <a:buSzPts val="1100"/>
              <a:buNone/>
            </a:pPr>
            <a:r>
              <a:rPr lang="en-US" sz="2500"/>
              <a:t>T</a:t>
            </a:r>
            <a:r>
              <a:rPr lang="en-US" sz="2500"/>
              <a:t>hink about the following questions, as you watch the video: </a:t>
            </a:r>
            <a:endParaRPr sz="2500">
              <a:solidFill>
                <a:srgbClr val="0000FF"/>
              </a:solidFill>
            </a:endParaRPr>
          </a:p>
          <a:p>
            <a:pPr indent="-298450" lvl="0" marL="457200" rtl="0" algn="l">
              <a:lnSpc>
                <a:spcPct val="115000"/>
              </a:lnSpc>
              <a:spcBef>
                <a:spcPts val="1200"/>
              </a:spcBef>
              <a:spcAft>
                <a:spcPts val="0"/>
              </a:spcAft>
              <a:buClr>
                <a:srgbClr val="0000FF"/>
              </a:buClr>
              <a:buSzPts val="1100"/>
              <a:buChar char="●"/>
            </a:pPr>
            <a:r>
              <a:rPr lang="en-US" sz="2500">
                <a:solidFill>
                  <a:srgbClr val="0000FF"/>
                </a:solidFill>
              </a:rPr>
              <a:t>What are some possible short or long term effects of rising sea levels?  </a:t>
            </a:r>
            <a:endParaRPr sz="2500">
              <a:solidFill>
                <a:srgbClr val="0000FF"/>
              </a:solidFill>
            </a:endParaRPr>
          </a:p>
          <a:p>
            <a:pPr indent="-298450" lvl="0" marL="457200" rtl="0" algn="l">
              <a:lnSpc>
                <a:spcPct val="115000"/>
              </a:lnSpc>
              <a:spcBef>
                <a:spcPts val="0"/>
              </a:spcBef>
              <a:spcAft>
                <a:spcPts val="0"/>
              </a:spcAft>
              <a:buClr>
                <a:srgbClr val="0000FF"/>
              </a:buClr>
              <a:buSzPts val="1100"/>
              <a:buChar char="●"/>
            </a:pPr>
            <a:r>
              <a:rPr lang="en-US" sz="2500">
                <a:solidFill>
                  <a:srgbClr val="0000FF"/>
                </a:solidFill>
              </a:rPr>
              <a:t>Are all coastal areas equally vulnerable to sea level rise? </a:t>
            </a:r>
            <a:endParaRPr sz="2500">
              <a:solidFill>
                <a:srgbClr val="0000FF"/>
              </a:solidFill>
            </a:endParaRPr>
          </a:p>
          <a:p>
            <a:pPr indent="-298450" lvl="0" marL="457200" rtl="0" algn="l">
              <a:lnSpc>
                <a:spcPct val="115000"/>
              </a:lnSpc>
              <a:spcBef>
                <a:spcPts val="0"/>
              </a:spcBef>
              <a:spcAft>
                <a:spcPts val="0"/>
              </a:spcAft>
              <a:buClr>
                <a:srgbClr val="0000FF"/>
              </a:buClr>
              <a:buSzPts val="1100"/>
              <a:buChar char="●"/>
            </a:pPr>
            <a:r>
              <a:rPr lang="en-US" sz="2500">
                <a:solidFill>
                  <a:srgbClr val="0000FF"/>
                </a:solidFill>
              </a:rPr>
              <a:t>How might people’s homes, livelihood, and food sources be affected by rising sea levels?</a:t>
            </a:r>
            <a:endParaRPr sz="2500">
              <a:solidFill>
                <a:srgbClr val="0000FF"/>
              </a:solidFill>
            </a:endParaRPr>
          </a:p>
          <a:p>
            <a:pPr indent="-342900" lvl="0" marL="342900" marR="0" rtl="0" algn="l">
              <a:spcBef>
                <a:spcPts val="1200"/>
              </a:spcBef>
              <a:spcAft>
                <a:spcPts val="0"/>
              </a:spcAft>
              <a:buNone/>
            </a:pPr>
            <a:r>
              <a:t/>
            </a:r>
            <a:endParaRPr/>
          </a:p>
        </p:txBody>
      </p:sp>
      <p:sp>
        <p:nvSpPr>
          <p:cNvPr id="189" name="Google Shape;189;p24"/>
          <p:cNvSpPr txBox="1"/>
          <p:nvPr/>
        </p:nvSpPr>
        <p:spPr>
          <a:xfrm>
            <a:off x="249450" y="0"/>
            <a:ext cx="8645100" cy="879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solidFill>
                  <a:srgbClr val="990000"/>
                </a:solidFill>
              </a:rPr>
              <a:t>Phenomena: </a:t>
            </a:r>
            <a:r>
              <a:rPr lang="en-US" sz="3300">
                <a:solidFill>
                  <a:srgbClr val="990000"/>
                </a:solidFill>
              </a:rPr>
              <a:t>Sea Level Rise- </a:t>
            </a:r>
            <a:endParaRPr b="0" i="0" sz="3300" u="none" cap="none" strike="noStrike">
              <a:solidFill>
                <a:srgbClr val="99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5"/>
          <p:cNvSpPr txBox="1"/>
          <p:nvPr/>
        </p:nvSpPr>
        <p:spPr>
          <a:xfrm>
            <a:off x="249450" y="99300"/>
            <a:ext cx="8645100" cy="586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solidFill>
                  <a:srgbClr val="990000"/>
                </a:solidFill>
              </a:rPr>
              <a:t>Phenomena: </a:t>
            </a:r>
            <a:r>
              <a:rPr lang="en-US" sz="3300">
                <a:solidFill>
                  <a:srgbClr val="990000"/>
                </a:solidFill>
              </a:rPr>
              <a:t>Sea Level Rise in Oregon- </a:t>
            </a:r>
            <a:endParaRPr b="0" i="0" sz="3300" u="none" cap="none" strike="noStrike">
              <a:solidFill>
                <a:srgbClr val="990000"/>
              </a:solidFill>
              <a:latin typeface="Arial"/>
              <a:ea typeface="Arial"/>
              <a:cs typeface="Arial"/>
              <a:sym typeface="Arial"/>
            </a:endParaRPr>
          </a:p>
        </p:txBody>
      </p:sp>
      <p:sp>
        <p:nvSpPr>
          <p:cNvPr id="196" name="Google Shape;196;p25"/>
          <p:cNvSpPr txBox="1"/>
          <p:nvPr/>
        </p:nvSpPr>
        <p:spPr>
          <a:xfrm>
            <a:off x="158250" y="685500"/>
            <a:ext cx="8901600" cy="1498200"/>
          </a:xfrm>
          <a:prstGeom prst="rect">
            <a:avLst/>
          </a:prstGeom>
          <a:noFill/>
          <a:ln>
            <a:noFill/>
          </a:ln>
        </p:spPr>
        <p:txBody>
          <a:bodyPr anchorCtr="0" anchor="t" bIns="91425" lIns="91425" spcFirstLastPara="1" rIns="91425" wrap="square" tIns="91425">
            <a:spAutoFit/>
          </a:bodyPr>
          <a:lstStyle/>
          <a:p>
            <a:pPr indent="0" lvl="0" marL="0" rtl="0" algn="l">
              <a:spcBef>
                <a:spcPts val="640"/>
              </a:spcBef>
              <a:spcAft>
                <a:spcPts val="0"/>
              </a:spcAft>
              <a:buNone/>
            </a:pPr>
            <a:r>
              <a:rPr lang="en-US" sz="2200">
                <a:solidFill>
                  <a:schemeClr val="dk1"/>
                </a:solidFill>
              </a:rPr>
              <a:t>In 2015, a topographic map, which shows elevations in Portland, was published indicating what Portland would look like if climate change and sea levels continue to rise. Find where you live… </a:t>
            </a:r>
            <a:endParaRPr sz="2200">
              <a:solidFill>
                <a:schemeClr val="dk1"/>
              </a:solidFill>
            </a:endParaRPr>
          </a:p>
          <a:p>
            <a:pPr indent="0" lvl="0" marL="0" rtl="0" algn="l">
              <a:spcBef>
                <a:spcPts val="640"/>
              </a:spcBef>
              <a:spcAft>
                <a:spcPts val="0"/>
              </a:spcAft>
              <a:buNone/>
            </a:pPr>
            <a:r>
              <a:t/>
            </a:r>
            <a:endParaRPr/>
          </a:p>
        </p:txBody>
      </p:sp>
      <p:pic>
        <p:nvPicPr>
          <p:cNvPr id="197" name="Google Shape;197;p25"/>
          <p:cNvPicPr preferRelativeResize="0"/>
          <p:nvPr/>
        </p:nvPicPr>
        <p:blipFill>
          <a:blip r:embed="rId3">
            <a:alphaModFix/>
          </a:blip>
          <a:stretch>
            <a:fillRect/>
          </a:stretch>
        </p:blipFill>
        <p:spPr>
          <a:xfrm>
            <a:off x="47775" y="1935550"/>
            <a:ext cx="9096226" cy="44891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6"/>
          <p:cNvPicPr preferRelativeResize="0"/>
          <p:nvPr/>
        </p:nvPicPr>
        <p:blipFill rotWithShape="1">
          <a:blip r:embed="rId3">
            <a:alphaModFix/>
          </a:blip>
          <a:srcRect b="15970" l="0" r="0" t="28073"/>
          <a:stretch/>
        </p:blipFill>
        <p:spPr>
          <a:xfrm>
            <a:off x="30825" y="1179925"/>
            <a:ext cx="9082350" cy="4775424"/>
          </a:xfrm>
          <a:prstGeom prst="rect">
            <a:avLst/>
          </a:prstGeom>
          <a:noFill/>
          <a:ln>
            <a:noFill/>
          </a:ln>
        </p:spPr>
      </p:pic>
      <p:sp>
        <p:nvSpPr>
          <p:cNvPr id="204" name="Google Shape;204;p26"/>
          <p:cNvSpPr/>
          <p:nvPr/>
        </p:nvSpPr>
        <p:spPr>
          <a:xfrm>
            <a:off x="1852650" y="3779225"/>
            <a:ext cx="492600" cy="1464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5" name="Google Shape;205;p26"/>
          <p:cNvCxnSpPr>
            <a:stCxn id="204" idx="0"/>
          </p:cNvCxnSpPr>
          <p:nvPr/>
        </p:nvCxnSpPr>
        <p:spPr>
          <a:xfrm rot="10800000">
            <a:off x="1878450" y="1640225"/>
            <a:ext cx="220500" cy="2139000"/>
          </a:xfrm>
          <a:prstGeom prst="straightConnector1">
            <a:avLst/>
          </a:prstGeom>
          <a:noFill/>
          <a:ln cap="flat" cmpd="sng" w="28575">
            <a:solidFill>
              <a:srgbClr val="FF0000"/>
            </a:solidFill>
            <a:prstDash val="solid"/>
            <a:round/>
            <a:headEnd len="med" w="med" type="none"/>
            <a:tailEnd len="med" w="med" type="triangle"/>
          </a:ln>
        </p:spPr>
      </p:cxnSp>
      <p:sp>
        <p:nvSpPr>
          <p:cNvPr id="206" name="Google Shape;206;p26"/>
          <p:cNvSpPr txBox="1"/>
          <p:nvPr/>
        </p:nvSpPr>
        <p:spPr>
          <a:xfrm>
            <a:off x="50650" y="102625"/>
            <a:ext cx="90825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300">
                <a:solidFill>
                  <a:srgbClr val="990000"/>
                </a:solidFill>
              </a:rPr>
              <a:t>Data Engagement: Sea Level Rise at Similar Latitudes-</a:t>
            </a:r>
            <a:endParaRPr sz="3300">
              <a:solidFill>
                <a:srgbClr val="990000"/>
              </a:solidFill>
            </a:endParaRPr>
          </a:p>
        </p:txBody>
      </p:sp>
      <p:sp>
        <p:nvSpPr>
          <p:cNvPr id="207" name="Google Shape;207;p26"/>
          <p:cNvSpPr/>
          <p:nvPr/>
        </p:nvSpPr>
        <p:spPr>
          <a:xfrm>
            <a:off x="7038250" y="1704950"/>
            <a:ext cx="427800" cy="35265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8" name="Google Shape;208;p26"/>
          <p:cNvCxnSpPr>
            <a:stCxn id="207" idx="0"/>
          </p:cNvCxnSpPr>
          <p:nvPr/>
        </p:nvCxnSpPr>
        <p:spPr>
          <a:xfrm rot="10800000">
            <a:off x="4393750" y="1640150"/>
            <a:ext cx="2858400" cy="64800"/>
          </a:xfrm>
          <a:prstGeom prst="straightConnector1">
            <a:avLst/>
          </a:prstGeom>
          <a:noFill/>
          <a:ln cap="flat" cmpd="sng" w="28575">
            <a:solidFill>
              <a:schemeClr val="dk2"/>
            </a:solidFill>
            <a:prstDash val="solid"/>
            <a:round/>
            <a:headEnd len="med" w="med" type="none"/>
            <a:tailEnd len="med" w="med" type="triangle"/>
          </a:ln>
        </p:spPr>
      </p:cxnSp>
      <p:cxnSp>
        <p:nvCxnSpPr>
          <p:cNvPr id="209" name="Google Shape;209;p26"/>
          <p:cNvCxnSpPr/>
          <p:nvPr/>
        </p:nvCxnSpPr>
        <p:spPr>
          <a:xfrm>
            <a:off x="1995250" y="1601250"/>
            <a:ext cx="2190900" cy="39000"/>
          </a:xfrm>
          <a:prstGeom prst="straightConnector1">
            <a:avLst/>
          </a:prstGeom>
          <a:noFill/>
          <a:ln cap="flat" cmpd="sng" w="28575">
            <a:solidFill>
              <a:schemeClr val="dk2"/>
            </a:solidFill>
            <a:prstDash val="solid"/>
            <a:round/>
            <a:headEnd len="med" w="med" type="none"/>
            <a:tailEnd len="med" w="med" type="none"/>
          </a:ln>
        </p:spPr>
      </p:cxnSp>
      <p:sp>
        <p:nvSpPr>
          <p:cNvPr id="210" name="Google Shape;210;p26"/>
          <p:cNvSpPr txBox="1"/>
          <p:nvPr/>
        </p:nvSpPr>
        <p:spPr>
          <a:xfrm>
            <a:off x="50650" y="5955350"/>
            <a:ext cx="4298400" cy="492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FF0000"/>
                </a:solidFill>
              </a:rPr>
              <a:t>In San Francisco the sea rose 3in</a:t>
            </a:r>
            <a:r>
              <a:rPr lang="en-US" sz="2000"/>
              <a:t> </a:t>
            </a:r>
            <a:endParaRPr sz="2000"/>
          </a:p>
        </p:txBody>
      </p:sp>
      <p:sp>
        <p:nvSpPr>
          <p:cNvPr id="211" name="Google Shape;211;p26"/>
          <p:cNvSpPr txBox="1"/>
          <p:nvPr/>
        </p:nvSpPr>
        <p:spPr>
          <a:xfrm>
            <a:off x="5455225" y="6001550"/>
            <a:ext cx="3658200" cy="492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r">
              <a:spcBef>
                <a:spcPts val="0"/>
              </a:spcBef>
              <a:spcAft>
                <a:spcPts val="0"/>
              </a:spcAft>
              <a:buNone/>
            </a:pPr>
            <a:r>
              <a:rPr lang="en-US" sz="2000"/>
              <a:t>In Norfolk the sea rose 10.5 in</a:t>
            </a:r>
            <a:endParaRPr sz="2000"/>
          </a:p>
        </p:txBody>
      </p:sp>
      <p:cxnSp>
        <p:nvCxnSpPr>
          <p:cNvPr id="212" name="Google Shape;212;p26"/>
          <p:cNvCxnSpPr>
            <a:endCxn id="204" idx="2"/>
          </p:cNvCxnSpPr>
          <p:nvPr/>
        </p:nvCxnSpPr>
        <p:spPr>
          <a:xfrm flipH="1" rot="10800000">
            <a:off x="2071650" y="5244125"/>
            <a:ext cx="27300" cy="805200"/>
          </a:xfrm>
          <a:prstGeom prst="straightConnector1">
            <a:avLst/>
          </a:prstGeom>
          <a:noFill/>
          <a:ln cap="flat" cmpd="sng" w="28575">
            <a:solidFill>
              <a:srgbClr val="FF0000"/>
            </a:solidFill>
            <a:prstDash val="solid"/>
            <a:round/>
            <a:headEnd len="med" w="med" type="none"/>
            <a:tailEnd len="med" w="med" type="triangle"/>
          </a:ln>
        </p:spPr>
      </p:cxnSp>
      <p:cxnSp>
        <p:nvCxnSpPr>
          <p:cNvPr id="213" name="Google Shape;213;p26"/>
          <p:cNvCxnSpPr>
            <a:endCxn id="207" idx="2"/>
          </p:cNvCxnSpPr>
          <p:nvPr/>
        </p:nvCxnSpPr>
        <p:spPr>
          <a:xfrm rot="10800000">
            <a:off x="7252150" y="5231450"/>
            <a:ext cx="30900" cy="869700"/>
          </a:xfrm>
          <a:prstGeom prst="straightConnector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7"/>
          <p:cNvSpPr txBox="1"/>
          <p:nvPr>
            <p:ph idx="1" type="body"/>
          </p:nvPr>
        </p:nvSpPr>
        <p:spPr>
          <a:xfrm>
            <a:off x="240150" y="1298400"/>
            <a:ext cx="8586600" cy="39363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sz="2600" u="sng">
                <a:solidFill>
                  <a:schemeClr val="hlink"/>
                </a:solidFill>
                <a:hlinkClick r:id="rId3"/>
              </a:rPr>
              <a:t>Bel’s Coding Presentation </a:t>
            </a:r>
            <a:endParaRPr sz="2600"/>
          </a:p>
        </p:txBody>
      </p:sp>
      <p:sp>
        <p:nvSpPr>
          <p:cNvPr id="220" name="Google Shape;220;p27"/>
          <p:cNvSpPr txBox="1"/>
          <p:nvPr>
            <p:ph type="title"/>
          </p:nvPr>
        </p:nvSpPr>
        <p:spPr>
          <a:xfrm>
            <a:off x="0" y="80275"/>
            <a:ext cx="91440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3300"/>
              <a:t>Data Engagement: How we use code to organize raw data into data visualizations-</a:t>
            </a:r>
            <a:endParaRPr sz="4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8"/>
          <p:cNvSpPr txBox="1"/>
          <p:nvPr>
            <p:ph idx="1" type="body"/>
          </p:nvPr>
        </p:nvSpPr>
        <p:spPr>
          <a:xfrm>
            <a:off x="278888" y="1272725"/>
            <a:ext cx="8586600" cy="39363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sz="2600">
                <a:solidFill>
                  <a:srgbClr val="0000FF"/>
                </a:solidFill>
              </a:rPr>
              <a:t>D</a:t>
            </a:r>
            <a:r>
              <a:rPr lang="en-US" sz="2600">
                <a:solidFill>
                  <a:srgbClr val="0000FF"/>
                </a:solidFill>
              </a:rPr>
              <a:t>iscuss 3 possible reasons with your group.</a:t>
            </a:r>
            <a:r>
              <a:rPr lang="en-US" sz="2600"/>
              <a:t> </a:t>
            </a:r>
            <a:endParaRPr sz="2600"/>
          </a:p>
        </p:txBody>
      </p:sp>
      <p:sp>
        <p:nvSpPr>
          <p:cNvPr id="227" name="Google Shape;227;p28"/>
          <p:cNvSpPr txBox="1"/>
          <p:nvPr>
            <p:ph type="title"/>
          </p:nvPr>
        </p:nvSpPr>
        <p:spPr>
          <a:xfrm>
            <a:off x="125400" y="129725"/>
            <a:ext cx="9018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3300"/>
              <a:t>Data Engagement: </a:t>
            </a:r>
            <a:r>
              <a:rPr lang="en-US" sz="3300"/>
              <a:t>What is causing sea level to </a:t>
            </a:r>
            <a:r>
              <a:rPr lang="en-US" sz="3300"/>
              <a:t>rise </a:t>
            </a:r>
            <a:r>
              <a:rPr lang="en-US" sz="3300"/>
              <a:t>faster on the East vs. West Coast? </a:t>
            </a:r>
            <a:endParaRPr sz="3300"/>
          </a:p>
        </p:txBody>
      </p:sp>
      <p:pic>
        <p:nvPicPr>
          <p:cNvPr id="228" name="Google Shape;228;p28"/>
          <p:cNvPicPr preferRelativeResize="0"/>
          <p:nvPr/>
        </p:nvPicPr>
        <p:blipFill>
          <a:blip r:embed="rId3">
            <a:alphaModFix/>
          </a:blip>
          <a:stretch>
            <a:fillRect/>
          </a:stretch>
        </p:blipFill>
        <p:spPr>
          <a:xfrm>
            <a:off x="125400" y="2038600"/>
            <a:ext cx="8893576" cy="42975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9"/>
          <p:cNvSpPr txBox="1"/>
          <p:nvPr/>
        </p:nvSpPr>
        <p:spPr>
          <a:xfrm>
            <a:off x="181725" y="100475"/>
            <a:ext cx="8645100" cy="740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solidFill>
                  <a:srgbClr val="990000"/>
                </a:solidFill>
              </a:rPr>
              <a:t>Data Engagement: Astoria Scatter Plot- </a:t>
            </a:r>
            <a:endParaRPr b="0" i="0" sz="3300" u="none" cap="none" strike="noStrike">
              <a:solidFill>
                <a:srgbClr val="990000"/>
              </a:solidFill>
              <a:latin typeface="Arial"/>
              <a:ea typeface="Arial"/>
              <a:cs typeface="Arial"/>
              <a:sym typeface="Arial"/>
            </a:endParaRPr>
          </a:p>
        </p:txBody>
      </p:sp>
      <p:pic>
        <p:nvPicPr>
          <p:cNvPr id="235" name="Google Shape;235;p29"/>
          <p:cNvPicPr preferRelativeResize="0"/>
          <p:nvPr/>
        </p:nvPicPr>
        <p:blipFill>
          <a:blip r:embed="rId3">
            <a:alphaModFix/>
          </a:blip>
          <a:stretch>
            <a:fillRect/>
          </a:stretch>
        </p:blipFill>
        <p:spPr>
          <a:xfrm>
            <a:off x="344425" y="1879125"/>
            <a:ext cx="5530175" cy="4279550"/>
          </a:xfrm>
          <a:prstGeom prst="rect">
            <a:avLst/>
          </a:prstGeom>
          <a:noFill/>
          <a:ln>
            <a:noFill/>
          </a:ln>
        </p:spPr>
      </p:pic>
      <p:sp>
        <p:nvSpPr>
          <p:cNvPr id="236" name="Google Shape;236;p29"/>
          <p:cNvSpPr txBox="1"/>
          <p:nvPr/>
        </p:nvSpPr>
        <p:spPr>
          <a:xfrm>
            <a:off x="57075" y="682925"/>
            <a:ext cx="88944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rgbClr val="0000FF"/>
                </a:solidFill>
              </a:rPr>
              <a:t>What do you notice? What do you wonder? Did you observe a similar trend in the other data visualizations from today/last class? </a:t>
            </a:r>
            <a:endParaRPr>
              <a:solidFill>
                <a:srgbClr val="0000FF"/>
              </a:solidFill>
            </a:endParaRPr>
          </a:p>
        </p:txBody>
      </p:sp>
      <p:sp>
        <p:nvSpPr>
          <p:cNvPr id="237" name="Google Shape;237;p29"/>
          <p:cNvSpPr txBox="1"/>
          <p:nvPr/>
        </p:nvSpPr>
        <p:spPr>
          <a:xfrm>
            <a:off x="5951475" y="3669675"/>
            <a:ext cx="3000000" cy="191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100">
                <a:solidFill>
                  <a:schemeClr val="dk1"/>
                </a:solidFill>
              </a:rPr>
              <a:t>#Scatter Plot for Astoria</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ggplot(Astoria_Avg,aes(x=Year,y=Avg))+</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geom_point(color="salmon")+</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labs(title="Average Change In Sea Level per Meter in Astoria",y="Average Change in Sea Level (m)")+</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theme_light()+geom_smooth(method="lm",color="black",se=FALSE)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0"/>
          <p:cNvSpPr txBox="1"/>
          <p:nvPr/>
        </p:nvSpPr>
        <p:spPr>
          <a:xfrm>
            <a:off x="196500" y="138875"/>
            <a:ext cx="8751000" cy="879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300">
                <a:solidFill>
                  <a:srgbClr val="990000"/>
                </a:solidFill>
              </a:rPr>
              <a:t>Data Engagement: East vs West Coast Sea Level </a:t>
            </a:r>
            <a:r>
              <a:rPr lang="en-US" sz="3300">
                <a:solidFill>
                  <a:srgbClr val="990000"/>
                </a:solidFill>
              </a:rPr>
              <a:t>Scatter Plot- </a:t>
            </a:r>
            <a:endParaRPr b="0" i="0" sz="3300" u="none" cap="none" strike="noStrike">
              <a:solidFill>
                <a:srgbClr val="990000"/>
              </a:solidFill>
              <a:latin typeface="Arial"/>
              <a:ea typeface="Arial"/>
              <a:cs typeface="Arial"/>
              <a:sym typeface="Arial"/>
            </a:endParaRPr>
          </a:p>
        </p:txBody>
      </p:sp>
      <p:pic>
        <p:nvPicPr>
          <p:cNvPr id="244" name="Google Shape;244;p30"/>
          <p:cNvPicPr preferRelativeResize="0"/>
          <p:nvPr/>
        </p:nvPicPr>
        <p:blipFill>
          <a:blip r:embed="rId3">
            <a:alphaModFix/>
          </a:blip>
          <a:stretch>
            <a:fillRect/>
          </a:stretch>
        </p:blipFill>
        <p:spPr>
          <a:xfrm>
            <a:off x="202900" y="2131650"/>
            <a:ext cx="5339749" cy="4055825"/>
          </a:xfrm>
          <a:prstGeom prst="rect">
            <a:avLst/>
          </a:prstGeom>
          <a:noFill/>
          <a:ln>
            <a:noFill/>
          </a:ln>
        </p:spPr>
      </p:pic>
      <p:sp>
        <p:nvSpPr>
          <p:cNvPr id="245" name="Google Shape;245;p30"/>
          <p:cNvSpPr txBox="1"/>
          <p:nvPr/>
        </p:nvSpPr>
        <p:spPr>
          <a:xfrm>
            <a:off x="5791500" y="2295800"/>
            <a:ext cx="3000000" cy="308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100">
                <a:solidFill>
                  <a:schemeClr val="dk1"/>
                </a:solidFill>
              </a:rPr>
              <a:t>#Line Graph Without Marshall Islands: Code</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ggplot(no_marshall, aes(x = Date, y = Linear_Trend, color = Location)) +</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geom_line()+</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scale_color_manual(values = c(</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"Charleston SC" = "salmon",</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"Garibaldi" = "gold",</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"Los Angeles" = "chartreuse",</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"Portland ME" = "cyan2",</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"San Francisco" = "blue",</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"Sewells Point VA" = "blueviolet"))  +</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theme_light()+</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labs(title="Sea Level Change from 1970-2023",x="Year",y="Change in Meters")</a:t>
            </a:r>
            <a:endParaRPr sz="1100">
              <a:solidFill>
                <a:schemeClr val="dk1"/>
              </a:solidFill>
            </a:endParaRPr>
          </a:p>
        </p:txBody>
      </p:sp>
      <p:sp>
        <p:nvSpPr>
          <p:cNvPr id="246" name="Google Shape;246;p30"/>
          <p:cNvSpPr txBox="1"/>
          <p:nvPr/>
        </p:nvSpPr>
        <p:spPr>
          <a:xfrm>
            <a:off x="722700" y="963350"/>
            <a:ext cx="76986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hlink"/>
                </a:solidFill>
              </a:rPr>
              <a:t>What do you notice? What do you wonder? Did you observe a similar trend in the other data visualizations from today/last class?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1"/>
          <p:cNvSpPr txBox="1"/>
          <p:nvPr/>
        </p:nvSpPr>
        <p:spPr>
          <a:xfrm>
            <a:off x="249450" y="121975"/>
            <a:ext cx="8645100" cy="879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300">
                <a:solidFill>
                  <a:srgbClr val="990000"/>
                </a:solidFill>
              </a:rPr>
              <a:t>Data Engagement: East vs West Coast Sea </a:t>
            </a:r>
            <a:r>
              <a:rPr lang="en-US" sz="3300">
                <a:solidFill>
                  <a:srgbClr val="990000"/>
                </a:solidFill>
              </a:rPr>
              <a:t>Level</a:t>
            </a:r>
            <a:r>
              <a:rPr lang="en-US" sz="3300">
                <a:solidFill>
                  <a:srgbClr val="990000"/>
                </a:solidFill>
              </a:rPr>
              <a:t> Bar Plot-</a:t>
            </a:r>
            <a:endParaRPr b="0" i="0" sz="3300" u="none" cap="none" strike="noStrike">
              <a:solidFill>
                <a:srgbClr val="990000"/>
              </a:solidFill>
              <a:latin typeface="Arial"/>
              <a:ea typeface="Arial"/>
              <a:cs typeface="Arial"/>
              <a:sym typeface="Arial"/>
            </a:endParaRPr>
          </a:p>
        </p:txBody>
      </p:sp>
      <p:pic>
        <p:nvPicPr>
          <p:cNvPr id="253" name="Google Shape;253;p31"/>
          <p:cNvPicPr preferRelativeResize="0"/>
          <p:nvPr/>
        </p:nvPicPr>
        <p:blipFill>
          <a:blip r:embed="rId3">
            <a:alphaModFix/>
          </a:blip>
          <a:stretch>
            <a:fillRect/>
          </a:stretch>
        </p:blipFill>
        <p:spPr>
          <a:xfrm>
            <a:off x="202900" y="2538275"/>
            <a:ext cx="5263125" cy="3695700"/>
          </a:xfrm>
          <a:prstGeom prst="rect">
            <a:avLst/>
          </a:prstGeom>
          <a:noFill/>
          <a:ln>
            <a:noFill/>
          </a:ln>
        </p:spPr>
      </p:pic>
      <p:sp>
        <p:nvSpPr>
          <p:cNvPr id="254" name="Google Shape;254;p31"/>
          <p:cNvSpPr txBox="1"/>
          <p:nvPr/>
        </p:nvSpPr>
        <p:spPr>
          <a:xfrm>
            <a:off x="5719225" y="2083925"/>
            <a:ext cx="3309600" cy="424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100">
                <a:solidFill>
                  <a:schemeClr val="dk1"/>
                </a:solidFill>
              </a:rPr>
              <a:t>ggplot(Ranges_all, aes(x = reorder(Location, Range), y = Range, fill=Location)) +</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geom_col(position="dodge")+theme_light()+</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labs(x="Location", y="Average Sea Level Change (m)",</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title="Average Sea Level Change in Meters \nfrom 1970-2022")+</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facet_grid(. ~ Region, drop = TRUE, scales = "free_x", space = "free") +</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scale_fill_manual(values=c("Astoria"="salmon", "Charleston SC"="gold", </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"Los Angeles"="chartreuse","Portland ME"="cyan2",</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"San Francisco"="blue","Sewells Point VA"="blueviolet",</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"Majuro C, Marshall Islands" = "forestgreen")) +</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theme_light() +</a:t>
            </a:r>
            <a:endParaRPr sz="1100">
              <a:solidFill>
                <a:schemeClr val="dk1"/>
              </a:solidFill>
            </a:endParaRPr>
          </a:p>
          <a:p>
            <a:pPr indent="0" lvl="0" marL="0" rtl="0" algn="l">
              <a:lnSpc>
                <a:spcPct val="115000"/>
              </a:lnSpc>
              <a:spcBef>
                <a:spcPts val="0"/>
              </a:spcBef>
              <a:spcAft>
                <a:spcPts val="0"/>
              </a:spcAft>
              <a:buNone/>
            </a:pPr>
            <a:r>
              <a:rPr lang="en-US" sz="1100">
                <a:solidFill>
                  <a:schemeClr val="dk1"/>
                </a:solidFill>
              </a:rPr>
              <a:t>  theme(axis.text.x = element_text(angle = 45, hjust = 1))</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p:txBody>
      </p:sp>
      <p:sp>
        <p:nvSpPr>
          <p:cNvPr id="255" name="Google Shape;255;p31"/>
          <p:cNvSpPr txBox="1"/>
          <p:nvPr/>
        </p:nvSpPr>
        <p:spPr>
          <a:xfrm>
            <a:off x="676150" y="947650"/>
            <a:ext cx="76986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hlink"/>
                </a:solidFill>
              </a:rPr>
              <a:t>What do you notice? What do you wonder? Did you observe a similar trend in the other data visualizations from today/last class?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Global ocean levels have risen about 6 cm (2.3 in) over the past two decades, matching models consistent with human-induced climate change. NASA monitors sea heights and other parameters with the Jason satellite series. Jet Propulsion Laboratory oceanographer Josh Willis explains the data." id="261" name="Google Shape;261;p32" title="22 Years of Sea Level Rise Measured From Space | Video">
            <a:hlinkClick r:id="rId3"/>
          </p:cNvPr>
          <p:cNvPicPr preferRelativeResize="0"/>
          <p:nvPr/>
        </p:nvPicPr>
        <p:blipFill>
          <a:blip r:embed="rId4">
            <a:alphaModFix/>
          </a:blip>
          <a:stretch>
            <a:fillRect/>
          </a:stretch>
        </p:blipFill>
        <p:spPr>
          <a:xfrm>
            <a:off x="1093100" y="1001675"/>
            <a:ext cx="7145400" cy="5359050"/>
          </a:xfrm>
          <a:prstGeom prst="rect">
            <a:avLst/>
          </a:prstGeom>
          <a:noFill/>
          <a:ln>
            <a:noFill/>
          </a:ln>
        </p:spPr>
      </p:pic>
      <p:sp>
        <p:nvSpPr>
          <p:cNvPr id="262" name="Google Shape;262;p32"/>
          <p:cNvSpPr txBox="1"/>
          <p:nvPr/>
        </p:nvSpPr>
        <p:spPr>
          <a:xfrm>
            <a:off x="181700" y="47575"/>
            <a:ext cx="8645100" cy="765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solidFill>
                  <a:srgbClr val="990000"/>
                </a:solidFill>
              </a:rPr>
              <a:t>Conclusions: </a:t>
            </a:r>
            <a:r>
              <a:rPr lang="en-US" sz="3300">
                <a:solidFill>
                  <a:srgbClr val="990000"/>
                </a:solidFill>
              </a:rPr>
              <a:t>Differences in Sea Level-</a:t>
            </a:r>
            <a:endParaRPr b="0" i="0" sz="3300" u="none" cap="none" strike="noStrike">
              <a:solidFill>
                <a:srgbClr val="99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5"/>
          <p:cNvSpPr txBox="1"/>
          <p:nvPr>
            <p:ph idx="1" type="body"/>
          </p:nvPr>
        </p:nvSpPr>
        <p:spPr>
          <a:xfrm>
            <a:off x="156250" y="846200"/>
            <a:ext cx="8738400" cy="4966500"/>
          </a:xfrm>
          <a:prstGeom prst="rect">
            <a:avLst/>
          </a:prstGeom>
          <a:noFill/>
          <a:ln>
            <a:noFill/>
          </a:ln>
        </p:spPr>
        <p:txBody>
          <a:bodyPr anchorCtr="0" anchor="t" bIns="45700" lIns="91425" spcFirstLastPara="1" rIns="91425" wrap="square" tIns="45700">
            <a:noAutofit/>
          </a:bodyPr>
          <a:lstStyle/>
          <a:p>
            <a:pPr indent="-406400" lvl="0" marL="457200" rtl="0" algn="l">
              <a:spcBef>
                <a:spcPts val="0"/>
              </a:spcBef>
              <a:spcAft>
                <a:spcPts val="0"/>
              </a:spcAft>
              <a:buClr>
                <a:schemeClr val="dk1"/>
              </a:buClr>
              <a:buSzPts val="2800"/>
              <a:buFont typeface="Calibri"/>
              <a:buAutoNum type="arabicParenBoth"/>
            </a:pPr>
            <a:r>
              <a:rPr lang="en-US">
                <a:latin typeface="Calibri"/>
                <a:ea typeface="Calibri"/>
                <a:cs typeface="Calibri"/>
                <a:sym typeface="Calibri"/>
              </a:rPr>
              <a:t>Describe how heat is transferred between the system and the surroundings. </a:t>
            </a:r>
            <a:endParaRPr>
              <a:latin typeface="Calibri"/>
              <a:ea typeface="Calibri"/>
              <a:cs typeface="Calibri"/>
              <a:sym typeface="Calibri"/>
            </a:endParaRPr>
          </a:p>
          <a:p>
            <a:pPr indent="-406400" lvl="0" marL="457200" rtl="0" algn="l">
              <a:spcBef>
                <a:spcPts val="0"/>
              </a:spcBef>
              <a:spcAft>
                <a:spcPts val="0"/>
              </a:spcAft>
              <a:buClr>
                <a:srgbClr val="5E696C"/>
              </a:buClr>
              <a:buSzPts val="2800"/>
              <a:buFont typeface="Calibri"/>
              <a:buAutoNum type="arabicParenBoth"/>
            </a:pPr>
            <a:r>
              <a:rPr lang="en-US">
                <a:latin typeface="Calibri"/>
                <a:ea typeface="Calibri"/>
                <a:cs typeface="Calibri"/>
                <a:sym typeface="Calibri"/>
              </a:rPr>
              <a:t>Define Kinetic Molecular Theory. </a:t>
            </a:r>
            <a:endParaRPr>
              <a:latin typeface="Calibri"/>
              <a:ea typeface="Calibri"/>
              <a:cs typeface="Calibri"/>
              <a:sym typeface="Calibri"/>
            </a:endParaRPr>
          </a:p>
          <a:p>
            <a:pPr indent="-406400" lvl="0" marL="457200" rtl="0" algn="l">
              <a:lnSpc>
                <a:spcPct val="115000"/>
              </a:lnSpc>
              <a:spcBef>
                <a:spcPts val="0"/>
              </a:spcBef>
              <a:spcAft>
                <a:spcPts val="0"/>
              </a:spcAft>
              <a:buClr>
                <a:schemeClr val="dk1"/>
              </a:buClr>
              <a:buSzPts val="2800"/>
              <a:buFont typeface="Calibri"/>
              <a:buAutoNum type="arabicParenBoth"/>
            </a:pPr>
            <a:r>
              <a:rPr lang="en-US">
                <a:latin typeface="Calibri"/>
                <a:ea typeface="Calibri"/>
                <a:cs typeface="Calibri"/>
                <a:sym typeface="Calibri"/>
              </a:rPr>
              <a:t>Describe how a change in temperature affects the molecules/atoms of an object.</a:t>
            </a:r>
            <a:endParaRPr>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AutoNum type="arabicParenBoth"/>
            </a:pPr>
            <a:r>
              <a:rPr lang="en-US">
                <a:latin typeface="Calibri"/>
                <a:ea typeface="Calibri"/>
                <a:cs typeface="Calibri"/>
                <a:sym typeface="Calibri"/>
              </a:rPr>
              <a:t>Explain the relationship between number of particles, volume, and temperature.</a:t>
            </a:r>
            <a:endParaRPr>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AutoNum type="arabicParenBoth"/>
            </a:pPr>
            <a:r>
              <a:rPr lang="en-US">
                <a:latin typeface="Calibri"/>
                <a:ea typeface="Calibri"/>
                <a:cs typeface="Calibri"/>
                <a:sym typeface="Calibri"/>
              </a:rPr>
              <a:t>Define thermal expansion. </a:t>
            </a:r>
            <a:endParaRPr>
              <a:latin typeface="Calibri"/>
              <a:ea typeface="Calibri"/>
              <a:cs typeface="Calibri"/>
              <a:sym typeface="Calibri"/>
            </a:endParaRPr>
          </a:p>
          <a:p>
            <a:pPr indent="-406400" lvl="0" marL="457200" rtl="0" algn="l">
              <a:spcBef>
                <a:spcPts val="0"/>
              </a:spcBef>
              <a:spcAft>
                <a:spcPts val="0"/>
              </a:spcAft>
              <a:buClr>
                <a:srgbClr val="5E696C"/>
              </a:buClr>
              <a:buSzPts val="2800"/>
              <a:buFont typeface="Calibri"/>
              <a:buAutoNum type="arabicParenBoth"/>
            </a:pPr>
            <a:r>
              <a:rPr lang="en-US">
                <a:latin typeface="Calibri"/>
                <a:ea typeface="Calibri"/>
                <a:cs typeface="Calibri"/>
                <a:sym typeface="Calibri"/>
              </a:rPr>
              <a:t>Explain how phase change and thermal expansion are related to rising sea levels caused by human caused  climate change. </a:t>
            </a:r>
            <a:endParaRPr sz="4400"/>
          </a:p>
        </p:txBody>
      </p:sp>
      <p:sp>
        <p:nvSpPr>
          <p:cNvPr id="110" name="Google Shape;110;p15"/>
          <p:cNvSpPr txBox="1"/>
          <p:nvPr/>
        </p:nvSpPr>
        <p:spPr>
          <a:xfrm>
            <a:off x="202900" y="0"/>
            <a:ext cx="8645100" cy="879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solidFill>
                  <a:srgbClr val="990000"/>
                </a:solidFill>
              </a:rPr>
              <a:t>Learning Targets: </a:t>
            </a:r>
            <a:endParaRPr b="0" i="0" sz="3300" u="none" cap="none" strike="noStrike">
              <a:solidFill>
                <a:srgbClr val="99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3"/>
          <p:cNvSpPr txBox="1"/>
          <p:nvPr>
            <p:ph type="title"/>
          </p:nvPr>
        </p:nvSpPr>
        <p:spPr>
          <a:xfrm>
            <a:off x="228750" y="890325"/>
            <a:ext cx="8686500" cy="84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3500" u="sng">
                <a:solidFill>
                  <a:schemeClr val="hlink"/>
                </a:solidFill>
                <a:hlinkClick r:id="rId3"/>
              </a:rPr>
              <a:t>NOAA Coastal Water Temp Guide</a:t>
            </a:r>
            <a:endParaRPr sz="3500"/>
          </a:p>
        </p:txBody>
      </p:sp>
      <p:pic>
        <p:nvPicPr>
          <p:cNvPr id="269" name="Google Shape;269;p33"/>
          <p:cNvPicPr preferRelativeResize="0"/>
          <p:nvPr/>
        </p:nvPicPr>
        <p:blipFill>
          <a:blip r:embed="rId4">
            <a:alphaModFix/>
          </a:blip>
          <a:stretch>
            <a:fillRect/>
          </a:stretch>
        </p:blipFill>
        <p:spPr>
          <a:xfrm>
            <a:off x="598025" y="1764924"/>
            <a:ext cx="7947949" cy="4260625"/>
          </a:xfrm>
          <a:prstGeom prst="rect">
            <a:avLst/>
          </a:prstGeom>
          <a:noFill/>
          <a:ln>
            <a:noFill/>
          </a:ln>
        </p:spPr>
      </p:pic>
      <p:sp>
        <p:nvSpPr>
          <p:cNvPr id="270" name="Google Shape;270;p33"/>
          <p:cNvSpPr txBox="1"/>
          <p:nvPr/>
        </p:nvSpPr>
        <p:spPr>
          <a:xfrm>
            <a:off x="181700" y="97025"/>
            <a:ext cx="8686500" cy="765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solidFill>
                  <a:srgbClr val="990000"/>
                </a:solidFill>
              </a:rPr>
              <a:t>Conclusions: East vs West Coast Sea Levels-</a:t>
            </a:r>
            <a:r>
              <a:rPr lang="en-US" sz="3300">
                <a:solidFill>
                  <a:srgbClr val="990000"/>
                </a:solidFill>
              </a:rPr>
              <a:t> </a:t>
            </a:r>
            <a:endParaRPr b="0" i="0" sz="3300" u="none" cap="none" strike="noStrike">
              <a:solidFill>
                <a:srgbClr val="99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34"/>
          <p:cNvPicPr preferRelativeResize="0"/>
          <p:nvPr/>
        </p:nvPicPr>
        <p:blipFill>
          <a:blip r:embed="rId3">
            <a:alphaModFix/>
          </a:blip>
          <a:stretch>
            <a:fillRect/>
          </a:stretch>
        </p:blipFill>
        <p:spPr>
          <a:xfrm>
            <a:off x="152400" y="812575"/>
            <a:ext cx="8839200" cy="4419600"/>
          </a:xfrm>
          <a:prstGeom prst="rect">
            <a:avLst/>
          </a:prstGeom>
          <a:noFill/>
          <a:ln>
            <a:noFill/>
          </a:ln>
        </p:spPr>
      </p:pic>
      <p:sp>
        <p:nvSpPr>
          <p:cNvPr id="277" name="Google Shape;277;p34"/>
          <p:cNvSpPr txBox="1"/>
          <p:nvPr/>
        </p:nvSpPr>
        <p:spPr>
          <a:xfrm>
            <a:off x="181700" y="5232175"/>
            <a:ext cx="8732100" cy="11970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US" sz="1700">
                <a:solidFill>
                  <a:schemeClr val="dk1"/>
                </a:solidFill>
              </a:rPr>
              <a:t>This image shows the direction that currents are moving. The red lines indicate warmer water than the blue lines.</a:t>
            </a:r>
            <a:endParaRPr sz="1700">
              <a:solidFill>
                <a:schemeClr val="dk1"/>
              </a:solidFill>
            </a:endParaRPr>
          </a:p>
          <a:p>
            <a:pPr indent="-336550" lvl="0" marL="457200" rtl="0" algn="l">
              <a:spcBef>
                <a:spcPts val="0"/>
              </a:spcBef>
              <a:spcAft>
                <a:spcPts val="0"/>
              </a:spcAft>
              <a:buClr>
                <a:schemeClr val="dk1"/>
              </a:buClr>
              <a:buSzPts val="1700"/>
              <a:buChar char="●"/>
            </a:pPr>
            <a:r>
              <a:rPr lang="en-US" sz="1700">
                <a:solidFill>
                  <a:schemeClr val="dk1"/>
                </a:solidFill>
              </a:rPr>
              <a:t>Thermohaline circulation, convection currents, and AMOC help to explain differences in sea level rise. </a:t>
            </a:r>
            <a:endParaRPr sz="1700">
              <a:solidFill>
                <a:schemeClr val="dk1"/>
              </a:solidFill>
            </a:endParaRPr>
          </a:p>
        </p:txBody>
      </p:sp>
      <p:sp>
        <p:nvSpPr>
          <p:cNvPr id="278" name="Google Shape;278;p34"/>
          <p:cNvSpPr txBox="1"/>
          <p:nvPr/>
        </p:nvSpPr>
        <p:spPr>
          <a:xfrm>
            <a:off x="181700" y="47575"/>
            <a:ext cx="8645100" cy="765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solidFill>
                  <a:srgbClr val="990000"/>
                </a:solidFill>
              </a:rPr>
              <a:t>Conclusions: Differences in Sea Level-</a:t>
            </a:r>
            <a:r>
              <a:rPr lang="en-US" sz="3300">
                <a:solidFill>
                  <a:srgbClr val="990000"/>
                </a:solidFill>
              </a:rPr>
              <a:t> </a:t>
            </a:r>
            <a:endParaRPr b="0" i="0" sz="3300" u="none" cap="none" strike="noStrike">
              <a:solidFill>
                <a:srgbClr val="99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6"/>
          <p:cNvSpPr txBox="1"/>
          <p:nvPr/>
        </p:nvSpPr>
        <p:spPr>
          <a:xfrm>
            <a:off x="249450" y="0"/>
            <a:ext cx="8645100" cy="879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solidFill>
                  <a:srgbClr val="990000"/>
                </a:solidFill>
              </a:rPr>
              <a:t>Warm-up: </a:t>
            </a:r>
            <a:r>
              <a:rPr lang="en-US" sz="3300">
                <a:solidFill>
                  <a:srgbClr val="990000"/>
                </a:solidFill>
              </a:rPr>
              <a:t>Global Temperatures- </a:t>
            </a:r>
            <a:endParaRPr b="0" i="0" sz="3300" u="none" cap="none" strike="noStrike">
              <a:solidFill>
                <a:srgbClr val="990000"/>
              </a:solidFill>
              <a:latin typeface="Arial"/>
              <a:ea typeface="Arial"/>
              <a:cs typeface="Arial"/>
              <a:sym typeface="Arial"/>
            </a:endParaRPr>
          </a:p>
        </p:txBody>
      </p:sp>
      <p:sp>
        <p:nvSpPr>
          <p:cNvPr id="117" name="Google Shape;117;p16"/>
          <p:cNvSpPr txBox="1"/>
          <p:nvPr/>
        </p:nvSpPr>
        <p:spPr>
          <a:xfrm>
            <a:off x="124800" y="760875"/>
            <a:ext cx="88944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rgbClr val="0000FF"/>
                </a:solidFill>
              </a:rPr>
              <a:t>What do you notice? What do you wonder? Did you observe a similar trend in the data visualizations from last class? </a:t>
            </a:r>
            <a:endParaRPr>
              <a:solidFill>
                <a:srgbClr val="0000FF"/>
              </a:solidFill>
            </a:endParaRPr>
          </a:p>
        </p:txBody>
      </p:sp>
      <p:pic>
        <p:nvPicPr>
          <p:cNvPr id="118" name="Google Shape;118;p16"/>
          <p:cNvPicPr preferRelativeResize="0"/>
          <p:nvPr/>
        </p:nvPicPr>
        <p:blipFill rotWithShape="1">
          <a:blip r:embed="rId3">
            <a:alphaModFix/>
          </a:blip>
          <a:srcRect b="0" l="1729" r="0" t="0"/>
          <a:stretch/>
        </p:blipFill>
        <p:spPr>
          <a:xfrm>
            <a:off x="124800" y="2025837"/>
            <a:ext cx="4444902" cy="2806324"/>
          </a:xfrm>
          <a:prstGeom prst="rect">
            <a:avLst/>
          </a:prstGeom>
          <a:noFill/>
          <a:ln>
            <a:noFill/>
          </a:ln>
        </p:spPr>
      </p:pic>
      <p:pic>
        <p:nvPicPr>
          <p:cNvPr id="119" name="Google Shape;119;p16"/>
          <p:cNvPicPr preferRelativeResize="0"/>
          <p:nvPr/>
        </p:nvPicPr>
        <p:blipFill>
          <a:blip r:embed="rId4">
            <a:alphaModFix/>
          </a:blip>
          <a:stretch>
            <a:fillRect/>
          </a:stretch>
        </p:blipFill>
        <p:spPr>
          <a:xfrm>
            <a:off x="4569700" y="2130850"/>
            <a:ext cx="4444900" cy="25962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7"/>
          <p:cNvSpPr txBox="1"/>
          <p:nvPr/>
        </p:nvSpPr>
        <p:spPr>
          <a:xfrm>
            <a:off x="249450" y="0"/>
            <a:ext cx="8645100" cy="879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solidFill>
                  <a:srgbClr val="990000"/>
                </a:solidFill>
              </a:rPr>
              <a:t>Warm-up: </a:t>
            </a:r>
            <a:r>
              <a:rPr lang="en-US" sz="3300">
                <a:solidFill>
                  <a:srgbClr val="990000"/>
                </a:solidFill>
              </a:rPr>
              <a:t>Sea Level-  </a:t>
            </a:r>
            <a:endParaRPr b="0" i="0" sz="3300" u="none" cap="none" strike="noStrike">
              <a:solidFill>
                <a:srgbClr val="990000"/>
              </a:solidFill>
              <a:latin typeface="Arial"/>
              <a:ea typeface="Arial"/>
              <a:cs typeface="Arial"/>
              <a:sym typeface="Arial"/>
            </a:endParaRPr>
          </a:p>
        </p:txBody>
      </p:sp>
      <p:sp>
        <p:nvSpPr>
          <p:cNvPr id="126" name="Google Shape;126;p17"/>
          <p:cNvSpPr txBox="1"/>
          <p:nvPr/>
        </p:nvSpPr>
        <p:spPr>
          <a:xfrm>
            <a:off x="33450" y="776625"/>
            <a:ext cx="90771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rgbClr val="0000FF"/>
                </a:solidFill>
              </a:rPr>
              <a:t>What do you notice? What do you wonder? Do you think there is a relationship between global temperatures and sea level? Did we observe a similar to the relationship last class? </a:t>
            </a:r>
            <a:endParaRPr>
              <a:solidFill>
                <a:srgbClr val="0000FF"/>
              </a:solidFill>
            </a:endParaRPr>
          </a:p>
        </p:txBody>
      </p:sp>
      <p:pic>
        <p:nvPicPr>
          <p:cNvPr id="127" name="Google Shape;127;p17"/>
          <p:cNvPicPr preferRelativeResize="0"/>
          <p:nvPr/>
        </p:nvPicPr>
        <p:blipFill>
          <a:blip r:embed="rId3">
            <a:alphaModFix/>
          </a:blip>
          <a:stretch>
            <a:fillRect/>
          </a:stretch>
        </p:blipFill>
        <p:spPr>
          <a:xfrm>
            <a:off x="4499775" y="2386200"/>
            <a:ext cx="4585600" cy="2594100"/>
          </a:xfrm>
          <a:prstGeom prst="rect">
            <a:avLst/>
          </a:prstGeom>
          <a:noFill/>
          <a:ln>
            <a:noFill/>
          </a:ln>
        </p:spPr>
      </p:pic>
      <p:pic>
        <p:nvPicPr>
          <p:cNvPr id="128" name="Google Shape;128;p17"/>
          <p:cNvPicPr preferRelativeResize="0"/>
          <p:nvPr/>
        </p:nvPicPr>
        <p:blipFill>
          <a:blip r:embed="rId4">
            <a:alphaModFix/>
          </a:blip>
          <a:stretch>
            <a:fillRect/>
          </a:stretch>
        </p:blipFill>
        <p:spPr>
          <a:xfrm>
            <a:off x="33450" y="2228725"/>
            <a:ext cx="4466326" cy="2909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ph type="title"/>
          </p:nvPr>
        </p:nvSpPr>
        <p:spPr>
          <a:xfrm>
            <a:off x="129975" y="0"/>
            <a:ext cx="8971800" cy="86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3300"/>
              <a:t>Review: Density-</a:t>
            </a:r>
            <a:endParaRPr sz="3300"/>
          </a:p>
        </p:txBody>
      </p:sp>
      <p:sp>
        <p:nvSpPr>
          <p:cNvPr id="135" name="Google Shape;135;p18"/>
          <p:cNvSpPr txBox="1"/>
          <p:nvPr>
            <p:ph idx="1" type="body"/>
          </p:nvPr>
        </p:nvSpPr>
        <p:spPr>
          <a:xfrm>
            <a:off x="129975" y="681900"/>
            <a:ext cx="5531700" cy="5785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2400"/>
              <a:t>Discuss the following with your table:</a:t>
            </a:r>
            <a:r>
              <a:rPr lang="en-US" sz="2500"/>
              <a:t> </a:t>
            </a:r>
            <a:endParaRPr sz="2700"/>
          </a:p>
          <a:p>
            <a:pPr indent="-368300" lvl="0" marL="457200" rtl="0" algn="l">
              <a:lnSpc>
                <a:spcPct val="115000"/>
              </a:lnSpc>
              <a:spcBef>
                <a:spcPts val="1600"/>
              </a:spcBef>
              <a:spcAft>
                <a:spcPts val="0"/>
              </a:spcAft>
              <a:buClr>
                <a:srgbClr val="0000FF"/>
              </a:buClr>
              <a:buSzPts val="2200"/>
              <a:buChar char="●"/>
            </a:pPr>
            <a:r>
              <a:rPr lang="en-US" sz="2200">
                <a:solidFill>
                  <a:srgbClr val="0000FF"/>
                </a:solidFill>
              </a:rPr>
              <a:t>What is density? </a:t>
            </a:r>
            <a:endParaRPr sz="2200">
              <a:solidFill>
                <a:srgbClr val="0000FF"/>
              </a:solidFill>
            </a:endParaRPr>
          </a:p>
          <a:p>
            <a:pPr indent="-368300" lvl="0" marL="457200" rtl="0" algn="l">
              <a:lnSpc>
                <a:spcPct val="115000"/>
              </a:lnSpc>
              <a:spcBef>
                <a:spcPts val="0"/>
              </a:spcBef>
              <a:spcAft>
                <a:spcPts val="0"/>
              </a:spcAft>
              <a:buClr>
                <a:srgbClr val="0000FF"/>
              </a:buClr>
              <a:buSzPts val="2200"/>
              <a:buChar char="●"/>
            </a:pPr>
            <a:r>
              <a:rPr lang="en-US" sz="2200">
                <a:solidFill>
                  <a:srgbClr val="0000FF"/>
                </a:solidFill>
              </a:rPr>
              <a:t>Which is the most dense: solid, liquid, or a gas? </a:t>
            </a:r>
            <a:endParaRPr sz="2200">
              <a:solidFill>
                <a:srgbClr val="0000FF"/>
              </a:solidFill>
            </a:endParaRPr>
          </a:p>
          <a:p>
            <a:pPr indent="-368300" lvl="0" marL="457200" rtl="0" algn="l">
              <a:lnSpc>
                <a:spcPct val="115000"/>
              </a:lnSpc>
              <a:spcBef>
                <a:spcPts val="0"/>
              </a:spcBef>
              <a:spcAft>
                <a:spcPts val="0"/>
              </a:spcAft>
              <a:buClr>
                <a:srgbClr val="0000FF"/>
              </a:buClr>
              <a:buSzPts val="2200"/>
              <a:buChar char="●"/>
            </a:pPr>
            <a:r>
              <a:rPr lang="en-US" sz="2200">
                <a:solidFill>
                  <a:srgbClr val="0000FF"/>
                </a:solidFill>
              </a:rPr>
              <a:t>Look at the density column to the right. </a:t>
            </a:r>
            <a:endParaRPr sz="2200">
              <a:solidFill>
                <a:srgbClr val="0000FF"/>
              </a:solidFill>
            </a:endParaRPr>
          </a:p>
          <a:p>
            <a:pPr indent="-368300" lvl="1" marL="914400" rtl="0" algn="l">
              <a:lnSpc>
                <a:spcPct val="115000"/>
              </a:lnSpc>
              <a:spcBef>
                <a:spcPts val="0"/>
              </a:spcBef>
              <a:spcAft>
                <a:spcPts val="0"/>
              </a:spcAft>
              <a:buClr>
                <a:srgbClr val="0000FF"/>
              </a:buClr>
              <a:buSzPts val="2200"/>
              <a:buChar char="○"/>
            </a:pPr>
            <a:r>
              <a:rPr lang="en-US" sz="2200">
                <a:solidFill>
                  <a:srgbClr val="0000FF"/>
                </a:solidFill>
              </a:rPr>
              <a:t>Which is most dense- the ping pong ball floating on the top or the steel bearing at the bottom?</a:t>
            </a:r>
            <a:endParaRPr sz="2200">
              <a:solidFill>
                <a:srgbClr val="0000FF"/>
              </a:solidFill>
            </a:endParaRPr>
          </a:p>
          <a:p>
            <a:pPr indent="-368300" lvl="1" marL="914400" rtl="0" algn="l">
              <a:lnSpc>
                <a:spcPct val="115000"/>
              </a:lnSpc>
              <a:spcBef>
                <a:spcPts val="0"/>
              </a:spcBef>
              <a:spcAft>
                <a:spcPts val="0"/>
              </a:spcAft>
              <a:buClr>
                <a:srgbClr val="0000FF"/>
              </a:buClr>
              <a:buSzPts val="2200"/>
              <a:buChar char="○"/>
            </a:pPr>
            <a:r>
              <a:rPr lang="en-US" sz="2200">
                <a:solidFill>
                  <a:srgbClr val="0000FF"/>
                </a:solidFill>
              </a:rPr>
              <a:t>Do the liquids have the same density? </a:t>
            </a:r>
            <a:endParaRPr sz="2200">
              <a:solidFill>
                <a:srgbClr val="0000FF"/>
              </a:solidFill>
            </a:endParaRPr>
          </a:p>
          <a:p>
            <a:pPr indent="0" lvl="0" marL="457200" rtl="0" algn="l">
              <a:lnSpc>
                <a:spcPct val="115000"/>
              </a:lnSpc>
              <a:spcBef>
                <a:spcPts val="1600"/>
              </a:spcBef>
              <a:spcAft>
                <a:spcPts val="1600"/>
              </a:spcAft>
              <a:buNone/>
            </a:pPr>
            <a:r>
              <a:t/>
            </a:r>
            <a:endParaRPr sz="2900">
              <a:solidFill>
                <a:srgbClr val="0000FF"/>
              </a:solidFill>
            </a:endParaRPr>
          </a:p>
        </p:txBody>
      </p:sp>
      <p:pic>
        <p:nvPicPr>
          <p:cNvPr id="136" name="Google Shape;136;p18"/>
          <p:cNvPicPr preferRelativeResize="0"/>
          <p:nvPr/>
        </p:nvPicPr>
        <p:blipFill>
          <a:blip r:embed="rId3">
            <a:alphaModFix/>
          </a:blip>
          <a:stretch>
            <a:fillRect/>
          </a:stretch>
        </p:blipFill>
        <p:spPr>
          <a:xfrm>
            <a:off x="5692350" y="914213"/>
            <a:ext cx="3204375" cy="5196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9"/>
          <p:cNvSpPr txBox="1"/>
          <p:nvPr>
            <p:ph type="title"/>
          </p:nvPr>
        </p:nvSpPr>
        <p:spPr>
          <a:xfrm>
            <a:off x="169525" y="0"/>
            <a:ext cx="8898600" cy="862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t>Review: Thermal Expansion- </a:t>
            </a:r>
            <a:r>
              <a:rPr lang="en-US" sz="3500"/>
              <a:t> </a:t>
            </a:r>
            <a:endParaRPr b="0" i="0" sz="3500" u="none" cap="none" strike="noStrike">
              <a:solidFill>
                <a:srgbClr val="990000"/>
              </a:solidFill>
              <a:latin typeface="Arial"/>
              <a:ea typeface="Arial"/>
              <a:cs typeface="Arial"/>
              <a:sym typeface="Arial"/>
            </a:endParaRPr>
          </a:p>
        </p:txBody>
      </p:sp>
      <p:sp>
        <p:nvSpPr>
          <p:cNvPr id="143" name="Google Shape;143;p19"/>
          <p:cNvSpPr txBox="1"/>
          <p:nvPr>
            <p:ph idx="1" type="body"/>
          </p:nvPr>
        </p:nvSpPr>
        <p:spPr>
          <a:xfrm>
            <a:off x="122700" y="893150"/>
            <a:ext cx="5099400" cy="5732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500" u="sng">
                <a:solidFill>
                  <a:schemeClr val="hlink"/>
                </a:solidFill>
                <a:hlinkClick r:id="rId3"/>
              </a:rPr>
              <a:t>Thermal Expansions Demos </a:t>
            </a:r>
            <a:endParaRPr sz="2500"/>
          </a:p>
          <a:p>
            <a:pPr indent="0" lvl="0" marL="0" marR="0" rtl="0" algn="l">
              <a:spcBef>
                <a:spcPts val="0"/>
              </a:spcBef>
              <a:spcAft>
                <a:spcPts val="0"/>
              </a:spcAft>
              <a:buNone/>
            </a:pPr>
            <a:r>
              <a:t/>
            </a:r>
            <a:endParaRPr sz="2500"/>
          </a:p>
          <a:p>
            <a:pPr indent="0" lvl="0" marL="0" marR="0" rtl="0" algn="l">
              <a:spcBef>
                <a:spcPts val="0"/>
              </a:spcBef>
              <a:spcAft>
                <a:spcPts val="0"/>
              </a:spcAft>
              <a:buNone/>
            </a:pPr>
            <a:r>
              <a:rPr lang="en-US" sz="2500"/>
              <a:t>Using the diagram to the right, d</a:t>
            </a:r>
            <a:r>
              <a:rPr lang="en-US" sz="2500"/>
              <a:t>iscuss the following with your table: </a:t>
            </a:r>
            <a:endParaRPr sz="2500"/>
          </a:p>
          <a:p>
            <a:pPr indent="0" lvl="0" marL="0" marR="0" rtl="0" algn="l">
              <a:spcBef>
                <a:spcPts val="0"/>
              </a:spcBef>
              <a:spcAft>
                <a:spcPts val="0"/>
              </a:spcAft>
              <a:buNone/>
            </a:pPr>
            <a:r>
              <a:t/>
            </a:r>
            <a:endParaRPr sz="2300">
              <a:solidFill>
                <a:srgbClr val="0000FF"/>
              </a:solidFill>
            </a:endParaRPr>
          </a:p>
          <a:p>
            <a:pPr indent="-374650" lvl="0" marL="457200" marR="0" rtl="0" algn="l">
              <a:spcBef>
                <a:spcPts val="0"/>
              </a:spcBef>
              <a:spcAft>
                <a:spcPts val="0"/>
              </a:spcAft>
              <a:buClr>
                <a:srgbClr val="0000FF"/>
              </a:buClr>
              <a:buSzPts val="2300"/>
              <a:buFont typeface="Arial"/>
              <a:buChar char="●"/>
            </a:pPr>
            <a:r>
              <a:rPr b="0" i="0" lang="en-US" sz="2300" u="none" cap="none" strike="noStrike">
                <a:solidFill>
                  <a:srgbClr val="0000FF"/>
                </a:solidFill>
                <a:latin typeface="Arial"/>
                <a:ea typeface="Arial"/>
                <a:cs typeface="Arial"/>
                <a:sym typeface="Arial"/>
              </a:rPr>
              <a:t>What happened to the volume of water in the </a:t>
            </a:r>
            <a:r>
              <a:rPr lang="en-US" sz="2300">
                <a:solidFill>
                  <a:srgbClr val="0000FF"/>
                </a:solidFill>
              </a:rPr>
              <a:t>beaker</a:t>
            </a:r>
            <a:r>
              <a:rPr b="0" i="0" lang="en-US" sz="2300" u="none" cap="none" strike="noStrike">
                <a:solidFill>
                  <a:srgbClr val="0000FF"/>
                </a:solidFill>
                <a:latin typeface="Arial"/>
                <a:ea typeface="Arial"/>
                <a:cs typeface="Arial"/>
                <a:sym typeface="Arial"/>
              </a:rPr>
              <a:t>?</a:t>
            </a:r>
            <a:r>
              <a:rPr lang="en-US" sz="2300">
                <a:solidFill>
                  <a:srgbClr val="0000FF"/>
                </a:solidFill>
              </a:rPr>
              <a:t> The mass? </a:t>
            </a:r>
            <a:endParaRPr sz="2300">
              <a:solidFill>
                <a:srgbClr val="0000FF"/>
              </a:solidFill>
            </a:endParaRPr>
          </a:p>
          <a:p>
            <a:pPr indent="-374650" lvl="0" marL="457200" marR="0" rtl="0" algn="l">
              <a:spcBef>
                <a:spcPts val="0"/>
              </a:spcBef>
              <a:spcAft>
                <a:spcPts val="0"/>
              </a:spcAft>
              <a:buClr>
                <a:srgbClr val="0000FF"/>
              </a:buClr>
              <a:buSzPts val="2300"/>
              <a:buFont typeface="Arial"/>
              <a:buChar char="●"/>
            </a:pPr>
            <a:r>
              <a:rPr lang="en-US" sz="2300">
                <a:solidFill>
                  <a:srgbClr val="0000FF"/>
                </a:solidFill>
              </a:rPr>
              <a:t>What happens to the density of water when it’s heated? Using the density table below, which densities would match the beakers?  </a:t>
            </a:r>
            <a:endParaRPr sz="2300">
              <a:solidFill>
                <a:srgbClr val="0000FF"/>
              </a:solidFill>
            </a:endParaRPr>
          </a:p>
          <a:p>
            <a:pPr indent="-374650" lvl="0" marL="457200" marR="0" rtl="0" algn="l">
              <a:spcBef>
                <a:spcPts val="0"/>
              </a:spcBef>
              <a:spcAft>
                <a:spcPts val="0"/>
              </a:spcAft>
              <a:buClr>
                <a:srgbClr val="0000FF"/>
              </a:buClr>
              <a:buSzPts val="2300"/>
              <a:buChar char="●"/>
            </a:pPr>
            <a:r>
              <a:rPr lang="en-US" sz="2300">
                <a:solidFill>
                  <a:srgbClr val="0000FF"/>
                </a:solidFill>
              </a:rPr>
              <a:t>Describe what is happening to the water particles in the beaker. </a:t>
            </a:r>
            <a:endParaRPr sz="2300">
              <a:solidFill>
                <a:srgbClr val="0000FF"/>
              </a:solidFill>
            </a:endParaRPr>
          </a:p>
          <a:p>
            <a:pPr indent="0" lvl="0" marL="0" rtl="0" algn="l">
              <a:spcBef>
                <a:spcPts val="0"/>
              </a:spcBef>
              <a:spcAft>
                <a:spcPts val="0"/>
              </a:spcAft>
              <a:buNone/>
            </a:pPr>
            <a:r>
              <a:t/>
            </a:r>
            <a:endParaRPr sz="2600"/>
          </a:p>
          <a:p>
            <a:pPr indent="0" lvl="0" marL="457200" rtl="0" algn="l">
              <a:spcBef>
                <a:spcPts val="0"/>
              </a:spcBef>
              <a:spcAft>
                <a:spcPts val="0"/>
              </a:spcAft>
              <a:buNone/>
            </a:pPr>
            <a:r>
              <a:t/>
            </a:r>
            <a:endParaRPr sz="2600"/>
          </a:p>
          <a:p>
            <a:pPr indent="0" lvl="0" marL="457200" rtl="0" algn="l">
              <a:spcBef>
                <a:spcPts val="0"/>
              </a:spcBef>
              <a:spcAft>
                <a:spcPts val="0"/>
              </a:spcAft>
              <a:buNone/>
            </a:pPr>
            <a:r>
              <a:t/>
            </a:r>
            <a:endParaRPr sz="2600"/>
          </a:p>
          <a:p>
            <a:pPr indent="0" lvl="0" marL="457200" rtl="0" algn="l">
              <a:spcBef>
                <a:spcPts val="0"/>
              </a:spcBef>
              <a:spcAft>
                <a:spcPts val="0"/>
              </a:spcAft>
              <a:buNone/>
            </a:pPr>
            <a:r>
              <a:t/>
            </a:r>
            <a:endParaRPr sz="2600"/>
          </a:p>
          <a:p>
            <a:pPr indent="0" lvl="0" marL="0" rtl="0" algn="l">
              <a:spcBef>
                <a:spcPts val="0"/>
              </a:spcBef>
              <a:spcAft>
                <a:spcPts val="0"/>
              </a:spcAft>
              <a:buNone/>
            </a:pPr>
            <a:r>
              <a:t/>
            </a:r>
            <a:endParaRPr sz="2600"/>
          </a:p>
          <a:p>
            <a:pPr indent="-342900" lvl="0" marL="342900" marR="0" rtl="0" algn="l">
              <a:spcBef>
                <a:spcPts val="56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a:p>
            <a:pPr indent="-342900" lvl="0" marL="342900" marR="0" rtl="0" algn="l">
              <a:spcBef>
                <a:spcPts val="56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a:p>
            <a:pPr indent="-342900" lvl="0" marL="342900" marR="0" rtl="0" algn="l">
              <a:spcBef>
                <a:spcPts val="56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pic>
        <p:nvPicPr>
          <p:cNvPr id="144" name="Google Shape;144;p19"/>
          <p:cNvPicPr preferRelativeResize="0"/>
          <p:nvPr/>
        </p:nvPicPr>
        <p:blipFill>
          <a:blip r:embed="rId4">
            <a:alphaModFix/>
          </a:blip>
          <a:stretch>
            <a:fillRect/>
          </a:stretch>
        </p:blipFill>
        <p:spPr>
          <a:xfrm>
            <a:off x="5677592" y="618250"/>
            <a:ext cx="3178970" cy="4041650"/>
          </a:xfrm>
          <a:prstGeom prst="rect">
            <a:avLst/>
          </a:prstGeom>
          <a:noFill/>
          <a:ln>
            <a:noFill/>
          </a:ln>
        </p:spPr>
      </p:pic>
      <p:graphicFrame>
        <p:nvGraphicFramePr>
          <p:cNvPr id="145" name="Google Shape;145;p19"/>
          <p:cNvGraphicFramePr/>
          <p:nvPr/>
        </p:nvGraphicFramePr>
        <p:xfrm>
          <a:off x="6052925" y="4727650"/>
          <a:ext cx="3000000" cy="3000000"/>
        </p:xfrm>
        <a:graphic>
          <a:graphicData uri="http://schemas.openxmlformats.org/drawingml/2006/table">
            <a:tbl>
              <a:tblPr bandRow="1" firstRow="1">
                <a:noFill/>
                <a:tableStyleId>{F287A2F3-DA4D-42D9-9D15-E8CB71ADE8F4}</a:tableStyleId>
              </a:tblPr>
              <a:tblGrid>
                <a:gridCol w="1351250"/>
                <a:gridCol w="1266775"/>
              </a:tblGrid>
              <a:tr h="571250">
                <a:tc>
                  <a:txBody>
                    <a:bodyPr/>
                    <a:lstStyle/>
                    <a:p>
                      <a:pPr indent="0" lvl="0" marL="0" marR="0" rtl="0" algn="l">
                        <a:spcBef>
                          <a:spcPts val="0"/>
                        </a:spcBef>
                        <a:spcAft>
                          <a:spcPts val="0"/>
                        </a:spcAft>
                        <a:buNone/>
                      </a:pPr>
                      <a:r>
                        <a:rPr lang="en-US" sz="1700" u="none" cap="none" strike="noStrike"/>
                        <a:t>Water Temp (˚C)</a:t>
                      </a:r>
                      <a:endParaRPr sz="1700"/>
                    </a:p>
                  </a:txBody>
                  <a:tcPr marT="45725" marB="45725" marR="91450" marL="91450"/>
                </a:tc>
                <a:tc>
                  <a:txBody>
                    <a:bodyPr/>
                    <a:lstStyle/>
                    <a:p>
                      <a:pPr indent="0" lvl="0" marL="0" marR="0" rtl="0" algn="l">
                        <a:spcBef>
                          <a:spcPts val="0"/>
                        </a:spcBef>
                        <a:spcAft>
                          <a:spcPts val="0"/>
                        </a:spcAft>
                        <a:buNone/>
                      </a:pPr>
                      <a:r>
                        <a:rPr lang="en-US" sz="1700"/>
                        <a:t>Density (g/mL)</a:t>
                      </a:r>
                      <a:endParaRPr sz="1700"/>
                    </a:p>
                  </a:txBody>
                  <a:tcPr marT="45725" marB="45725" marR="91450" marL="91450"/>
                </a:tc>
              </a:tr>
              <a:tr h="320075">
                <a:tc>
                  <a:txBody>
                    <a:bodyPr/>
                    <a:lstStyle/>
                    <a:p>
                      <a:pPr indent="0" lvl="0" marL="0" marR="0" rtl="0" algn="l">
                        <a:spcBef>
                          <a:spcPts val="0"/>
                        </a:spcBef>
                        <a:spcAft>
                          <a:spcPts val="0"/>
                        </a:spcAft>
                        <a:buNone/>
                      </a:pPr>
                      <a:r>
                        <a:rPr lang="en-US" sz="1700"/>
                        <a:t>10</a:t>
                      </a:r>
                      <a:endParaRPr sz="1700"/>
                    </a:p>
                  </a:txBody>
                  <a:tcPr marT="45725" marB="45725" marR="91450" marL="91450"/>
                </a:tc>
                <a:tc>
                  <a:txBody>
                    <a:bodyPr/>
                    <a:lstStyle/>
                    <a:p>
                      <a:pPr indent="0" lvl="0" marL="0" marR="0" rtl="0" algn="l">
                        <a:spcBef>
                          <a:spcPts val="0"/>
                        </a:spcBef>
                        <a:spcAft>
                          <a:spcPts val="0"/>
                        </a:spcAft>
                        <a:buNone/>
                      </a:pPr>
                      <a:r>
                        <a:rPr lang="en-US" sz="1700">
                          <a:solidFill>
                            <a:schemeClr val="dk1"/>
                          </a:solidFill>
                          <a:latin typeface="Arial"/>
                          <a:ea typeface="Arial"/>
                          <a:cs typeface="Arial"/>
                          <a:sym typeface="Arial"/>
                        </a:rPr>
                        <a:t>0.999700</a:t>
                      </a:r>
                      <a:endParaRPr sz="1700"/>
                    </a:p>
                  </a:txBody>
                  <a:tcPr marT="45725" marB="45725" marR="91450" marL="91450"/>
                </a:tc>
              </a:tr>
              <a:tr h="320075">
                <a:tc>
                  <a:txBody>
                    <a:bodyPr/>
                    <a:lstStyle/>
                    <a:p>
                      <a:pPr indent="0" lvl="0" marL="0" marR="0" rtl="0" algn="l">
                        <a:spcBef>
                          <a:spcPts val="0"/>
                        </a:spcBef>
                        <a:spcAft>
                          <a:spcPts val="0"/>
                        </a:spcAft>
                        <a:buNone/>
                      </a:pPr>
                      <a:r>
                        <a:rPr lang="en-US" sz="1700"/>
                        <a:t>20</a:t>
                      </a:r>
                      <a:endParaRPr sz="1700"/>
                    </a:p>
                  </a:txBody>
                  <a:tcPr marT="45725" marB="45725" marR="91450" marL="91450"/>
                </a:tc>
                <a:tc>
                  <a:txBody>
                    <a:bodyPr/>
                    <a:lstStyle/>
                    <a:p>
                      <a:pPr indent="0" lvl="0" marL="0" marR="0" rtl="0" algn="l">
                        <a:spcBef>
                          <a:spcPts val="0"/>
                        </a:spcBef>
                        <a:spcAft>
                          <a:spcPts val="0"/>
                        </a:spcAft>
                        <a:buNone/>
                      </a:pPr>
                      <a:r>
                        <a:rPr lang="en-US" sz="1700">
                          <a:solidFill>
                            <a:schemeClr val="dk1"/>
                          </a:solidFill>
                          <a:latin typeface="Arial"/>
                          <a:ea typeface="Arial"/>
                          <a:cs typeface="Arial"/>
                          <a:sym typeface="Arial"/>
                        </a:rPr>
                        <a:t>0.998203</a:t>
                      </a:r>
                      <a:endParaRPr sz="1700"/>
                    </a:p>
                  </a:txBody>
                  <a:tcPr marT="45725" marB="45725" marR="91450" marL="91450"/>
                </a:tc>
              </a:tr>
              <a:tr h="320075">
                <a:tc>
                  <a:txBody>
                    <a:bodyPr/>
                    <a:lstStyle/>
                    <a:p>
                      <a:pPr indent="0" lvl="0" marL="0" marR="0" rtl="0" algn="l">
                        <a:spcBef>
                          <a:spcPts val="0"/>
                        </a:spcBef>
                        <a:spcAft>
                          <a:spcPts val="0"/>
                        </a:spcAft>
                        <a:buNone/>
                      </a:pPr>
                      <a:r>
                        <a:rPr lang="en-US" sz="1700"/>
                        <a:t>30</a:t>
                      </a:r>
                      <a:endParaRPr sz="1700"/>
                    </a:p>
                  </a:txBody>
                  <a:tcPr marT="45725" marB="45725" marR="91450" marL="91450"/>
                </a:tc>
                <a:tc>
                  <a:txBody>
                    <a:bodyPr/>
                    <a:lstStyle/>
                    <a:p>
                      <a:pPr indent="0" lvl="0" marL="0" marR="0" rtl="0" algn="l">
                        <a:spcBef>
                          <a:spcPts val="0"/>
                        </a:spcBef>
                        <a:spcAft>
                          <a:spcPts val="0"/>
                        </a:spcAft>
                        <a:buNone/>
                      </a:pPr>
                      <a:r>
                        <a:rPr lang="en-US" sz="1700">
                          <a:solidFill>
                            <a:schemeClr val="dk1"/>
                          </a:solidFill>
                          <a:latin typeface="Arial"/>
                          <a:ea typeface="Arial"/>
                          <a:cs typeface="Arial"/>
                          <a:sym typeface="Arial"/>
                        </a:rPr>
                        <a:t>0.995646</a:t>
                      </a:r>
                      <a:endParaRPr sz="1700"/>
                    </a:p>
                  </a:txBody>
                  <a:tcPr marT="45725" marB="45725" marR="91450" marL="914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0" st="0"/>
                                            </p:txEl>
                                          </p:spTgt>
                                        </p:tgtEl>
                                        <p:attrNameLst>
                                          <p:attrName>style.visibility</p:attrName>
                                        </p:attrNameLst>
                                      </p:cBhvr>
                                      <p:to>
                                        <p:strVal val="visible"/>
                                      </p:to>
                                    </p:set>
                                    <p:animEffect filter="fade" transition="in">
                                      <p:cBhvr>
                                        <p:cTn dur="1000"/>
                                        <p:tgtEl>
                                          <p:spTgt spid="1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1" st="1"/>
                                            </p:txEl>
                                          </p:spTgt>
                                        </p:tgtEl>
                                        <p:attrNameLst>
                                          <p:attrName>style.visibility</p:attrName>
                                        </p:attrNameLst>
                                      </p:cBhvr>
                                      <p:to>
                                        <p:strVal val="visible"/>
                                      </p:to>
                                    </p:set>
                                    <p:animEffect filter="fade" transition="in">
                                      <p:cBhvr>
                                        <p:cTn dur="1000"/>
                                        <p:tgtEl>
                                          <p:spTgt spid="1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2" st="2"/>
                                            </p:txEl>
                                          </p:spTgt>
                                        </p:tgtEl>
                                        <p:attrNameLst>
                                          <p:attrName>style.visibility</p:attrName>
                                        </p:attrNameLst>
                                      </p:cBhvr>
                                      <p:to>
                                        <p:strVal val="visible"/>
                                      </p:to>
                                    </p:set>
                                    <p:animEffect filter="fade" transition="in">
                                      <p:cBhvr>
                                        <p:cTn dur="1000"/>
                                        <p:tgtEl>
                                          <p:spTgt spid="1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3" st="3"/>
                                            </p:txEl>
                                          </p:spTgt>
                                        </p:tgtEl>
                                        <p:attrNameLst>
                                          <p:attrName>style.visibility</p:attrName>
                                        </p:attrNameLst>
                                      </p:cBhvr>
                                      <p:to>
                                        <p:strVal val="visible"/>
                                      </p:to>
                                    </p:set>
                                    <p:animEffect filter="fade" transition="in">
                                      <p:cBhvr>
                                        <p:cTn dur="1000"/>
                                        <p:tgtEl>
                                          <p:spTgt spid="14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4" st="4"/>
                                            </p:txEl>
                                          </p:spTgt>
                                        </p:tgtEl>
                                        <p:attrNameLst>
                                          <p:attrName>style.visibility</p:attrName>
                                        </p:attrNameLst>
                                      </p:cBhvr>
                                      <p:to>
                                        <p:strVal val="visible"/>
                                      </p:to>
                                    </p:set>
                                    <p:animEffect filter="fade" transition="in">
                                      <p:cBhvr>
                                        <p:cTn dur="1000"/>
                                        <p:tgtEl>
                                          <p:spTgt spid="14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5" st="5"/>
                                            </p:txEl>
                                          </p:spTgt>
                                        </p:tgtEl>
                                        <p:attrNameLst>
                                          <p:attrName>style.visibility</p:attrName>
                                        </p:attrNameLst>
                                      </p:cBhvr>
                                      <p:to>
                                        <p:strVal val="visible"/>
                                      </p:to>
                                    </p:set>
                                    <p:animEffect filter="fade" transition="in">
                                      <p:cBhvr>
                                        <p:cTn dur="1000"/>
                                        <p:tgtEl>
                                          <p:spTgt spid="14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6" st="6"/>
                                            </p:txEl>
                                          </p:spTgt>
                                        </p:tgtEl>
                                        <p:attrNameLst>
                                          <p:attrName>style.visibility</p:attrName>
                                        </p:attrNameLst>
                                      </p:cBhvr>
                                      <p:to>
                                        <p:strVal val="visible"/>
                                      </p:to>
                                    </p:set>
                                    <p:animEffect filter="fade" transition="in">
                                      <p:cBhvr>
                                        <p:cTn dur="1000"/>
                                        <p:tgtEl>
                                          <p:spTgt spid="14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7" st="7"/>
                                            </p:txEl>
                                          </p:spTgt>
                                        </p:tgtEl>
                                        <p:attrNameLst>
                                          <p:attrName>style.visibility</p:attrName>
                                        </p:attrNameLst>
                                      </p:cBhvr>
                                      <p:to>
                                        <p:strVal val="visible"/>
                                      </p:to>
                                    </p:set>
                                    <p:animEffect filter="fade" transition="in">
                                      <p:cBhvr>
                                        <p:cTn dur="1000"/>
                                        <p:tgtEl>
                                          <p:spTgt spid="14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8" st="8"/>
                                            </p:txEl>
                                          </p:spTgt>
                                        </p:tgtEl>
                                        <p:attrNameLst>
                                          <p:attrName>style.visibility</p:attrName>
                                        </p:attrNameLst>
                                      </p:cBhvr>
                                      <p:to>
                                        <p:strVal val="visible"/>
                                      </p:to>
                                    </p:set>
                                    <p:animEffect filter="fade" transition="in">
                                      <p:cBhvr>
                                        <p:cTn dur="1000"/>
                                        <p:tgtEl>
                                          <p:spTgt spid="14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9" st="9"/>
                                            </p:txEl>
                                          </p:spTgt>
                                        </p:tgtEl>
                                        <p:attrNameLst>
                                          <p:attrName>style.visibility</p:attrName>
                                        </p:attrNameLst>
                                      </p:cBhvr>
                                      <p:to>
                                        <p:strVal val="visible"/>
                                      </p:to>
                                    </p:set>
                                    <p:animEffect filter="fade" transition="in">
                                      <p:cBhvr>
                                        <p:cTn dur="1000"/>
                                        <p:tgtEl>
                                          <p:spTgt spid="143">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10" st="10"/>
                                            </p:txEl>
                                          </p:spTgt>
                                        </p:tgtEl>
                                        <p:attrNameLst>
                                          <p:attrName>style.visibility</p:attrName>
                                        </p:attrNameLst>
                                      </p:cBhvr>
                                      <p:to>
                                        <p:strVal val="visible"/>
                                      </p:to>
                                    </p:set>
                                    <p:animEffect filter="fade" transition="in">
                                      <p:cBhvr>
                                        <p:cTn dur="1000"/>
                                        <p:tgtEl>
                                          <p:spTgt spid="143">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11" st="11"/>
                                            </p:txEl>
                                          </p:spTgt>
                                        </p:tgtEl>
                                        <p:attrNameLst>
                                          <p:attrName>style.visibility</p:attrName>
                                        </p:attrNameLst>
                                      </p:cBhvr>
                                      <p:to>
                                        <p:strVal val="visible"/>
                                      </p:to>
                                    </p:set>
                                    <p:animEffect filter="fade" transition="in">
                                      <p:cBhvr>
                                        <p:cTn dur="1000"/>
                                        <p:tgtEl>
                                          <p:spTgt spid="143">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12" st="12"/>
                                            </p:txEl>
                                          </p:spTgt>
                                        </p:tgtEl>
                                        <p:attrNameLst>
                                          <p:attrName>style.visibility</p:attrName>
                                        </p:attrNameLst>
                                      </p:cBhvr>
                                      <p:to>
                                        <p:strVal val="visible"/>
                                      </p:to>
                                    </p:set>
                                    <p:animEffect filter="fade" transition="in">
                                      <p:cBhvr>
                                        <p:cTn dur="1000"/>
                                        <p:tgtEl>
                                          <p:spTgt spid="143">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13" st="13"/>
                                            </p:txEl>
                                          </p:spTgt>
                                        </p:tgtEl>
                                        <p:attrNameLst>
                                          <p:attrName>style.visibility</p:attrName>
                                        </p:attrNameLst>
                                      </p:cBhvr>
                                      <p:to>
                                        <p:strVal val="visible"/>
                                      </p:to>
                                    </p:set>
                                    <p:animEffect filter="fade" transition="in">
                                      <p:cBhvr>
                                        <p:cTn dur="1000"/>
                                        <p:tgtEl>
                                          <p:spTgt spid="143">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14" st="14"/>
                                            </p:txEl>
                                          </p:spTgt>
                                        </p:tgtEl>
                                        <p:attrNameLst>
                                          <p:attrName>style.visibility</p:attrName>
                                        </p:attrNameLst>
                                      </p:cBhvr>
                                      <p:to>
                                        <p:strVal val="visible"/>
                                      </p:to>
                                    </p:set>
                                    <p:animEffect filter="fade" transition="in">
                                      <p:cBhvr>
                                        <p:cTn dur="1000"/>
                                        <p:tgtEl>
                                          <p:spTgt spid="143">
                                            <p:txEl>
                                              <p:pRg end="14" st="1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0"/>
          <p:cNvSpPr txBox="1"/>
          <p:nvPr/>
        </p:nvSpPr>
        <p:spPr>
          <a:xfrm>
            <a:off x="249450" y="75550"/>
            <a:ext cx="86451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300">
                <a:solidFill>
                  <a:srgbClr val="990000"/>
                </a:solidFill>
              </a:rPr>
              <a:t>Introduction: Role of Oceans in Regulating Rising Global Temperatures- </a:t>
            </a:r>
            <a:endParaRPr b="0" i="0" sz="3300" u="none" cap="none" strike="noStrike">
              <a:solidFill>
                <a:srgbClr val="990000"/>
              </a:solidFill>
              <a:latin typeface="Arial"/>
              <a:ea typeface="Arial"/>
              <a:cs typeface="Arial"/>
              <a:sym typeface="Arial"/>
            </a:endParaRPr>
          </a:p>
        </p:txBody>
      </p:sp>
      <p:sp>
        <p:nvSpPr>
          <p:cNvPr id="152" name="Google Shape;152;p20"/>
          <p:cNvSpPr txBox="1"/>
          <p:nvPr/>
        </p:nvSpPr>
        <p:spPr>
          <a:xfrm>
            <a:off x="83100" y="1238425"/>
            <a:ext cx="8976600" cy="56643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Clr>
                <a:schemeClr val="hlink"/>
              </a:buClr>
              <a:buSzPts val="2600"/>
              <a:buChar char="●"/>
            </a:pPr>
            <a:r>
              <a:rPr lang="en-US" sz="2600" u="sng">
                <a:solidFill>
                  <a:schemeClr val="hlink"/>
                </a:solidFill>
                <a:hlinkClick r:id="rId3"/>
              </a:rPr>
              <a:t>Oceans Give, Oceans Take </a:t>
            </a:r>
            <a:endParaRPr sz="2600">
              <a:solidFill>
                <a:schemeClr val="hlink"/>
              </a:solidFill>
            </a:endParaRPr>
          </a:p>
          <a:p>
            <a:pPr indent="0" lvl="0" marL="457200" rtl="0" algn="l">
              <a:spcBef>
                <a:spcPts val="0"/>
              </a:spcBef>
              <a:spcAft>
                <a:spcPts val="0"/>
              </a:spcAft>
              <a:buNone/>
            </a:pPr>
            <a:r>
              <a:t/>
            </a:r>
            <a:endParaRPr sz="2800">
              <a:solidFill>
                <a:schemeClr val="hlink"/>
              </a:solidFill>
            </a:endParaRPr>
          </a:p>
          <a:p>
            <a:pPr indent="-393700" lvl="0" marL="457200" rtl="0" algn="l">
              <a:spcBef>
                <a:spcPts val="0"/>
              </a:spcBef>
              <a:spcAft>
                <a:spcPts val="0"/>
              </a:spcAft>
              <a:buClr>
                <a:schemeClr val="hlink"/>
              </a:buClr>
              <a:buSzPts val="2600"/>
              <a:buChar char="●"/>
            </a:pPr>
            <a:r>
              <a:rPr lang="en-US" sz="2600">
                <a:solidFill>
                  <a:schemeClr val="hlink"/>
                </a:solidFill>
              </a:rPr>
              <a:t>Absorb</a:t>
            </a:r>
            <a:r>
              <a:rPr lang="en-US" sz="2600">
                <a:solidFill>
                  <a:schemeClr val="hlink"/>
                </a:solidFill>
              </a:rPr>
              <a:t> heat energy trapped from increasing greenhouse gases. </a:t>
            </a:r>
            <a:endParaRPr sz="2600">
              <a:solidFill>
                <a:schemeClr val="hlink"/>
              </a:solidFill>
            </a:endParaRPr>
          </a:p>
          <a:p>
            <a:pPr indent="-381000" lvl="1" marL="914400" rtl="0" algn="l">
              <a:spcBef>
                <a:spcPts val="0"/>
              </a:spcBef>
              <a:spcAft>
                <a:spcPts val="0"/>
              </a:spcAft>
              <a:buSzPts val="2400"/>
              <a:buChar char="○"/>
            </a:pPr>
            <a:r>
              <a:rPr lang="en-US" sz="2400"/>
              <a:t>Water has a high heat capacity</a:t>
            </a:r>
            <a:endParaRPr sz="2400"/>
          </a:p>
          <a:p>
            <a:pPr indent="-381000" lvl="1" marL="914400" rtl="0" algn="l">
              <a:spcBef>
                <a:spcPts val="0"/>
              </a:spcBef>
              <a:spcAft>
                <a:spcPts val="0"/>
              </a:spcAft>
              <a:buSzPts val="2400"/>
              <a:buChar char="○"/>
            </a:pPr>
            <a:r>
              <a:rPr lang="en-US" sz="2400"/>
              <a:t>Thermohaline cycle- uses convection and density differences to transfer heat in the oceans</a:t>
            </a:r>
            <a:endParaRPr sz="2400"/>
          </a:p>
          <a:p>
            <a:pPr indent="0" lvl="0" marL="0" rtl="0" algn="l">
              <a:spcBef>
                <a:spcPts val="0"/>
              </a:spcBef>
              <a:spcAft>
                <a:spcPts val="0"/>
              </a:spcAft>
              <a:buNone/>
            </a:pPr>
            <a:r>
              <a:t/>
            </a:r>
            <a:endParaRPr sz="2800">
              <a:solidFill>
                <a:schemeClr val="dk1"/>
              </a:solidFill>
            </a:endParaRPr>
          </a:p>
          <a:p>
            <a:pPr indent="-393700" lvl="0" marL="457200" rtl="0" algn="l">
              <a:spcBef>
                <a:spcPts val="0"/>
              </a:spcBef>
              <a:spcAft>
                <a:spcPts val="0"/>
              </a:spcAft>
              <a:buClr>
                <a:schemeClr val="hlink"/>
              </a:buClr>
              <a:buSzPts val="2600"/>
              <a:buChar char="●"/>
            </a:pPr>
            <a:r>
              <a:rPr lang="en-US" sz="2600">
                <a:solidFill>
                  <a:schemeClr val="hlink"/>
                </a:solidFill>
              </a:rPr>
              <a:t>Absorb Carbon dioxide (CO</a:t>
            </a:r>
            <a:r>
              <a:rPr baseline="-25000" lang="en-US" sz="2600">
                <a:solidFill>
                  <a:schemeClr val="hlink"/>
                </a:solidFill>
              </a:rPr>
              <a:t>2</a:t>
            </a:r>
            <a:r>
              <a:rPr lang="en-US" sz="2600">
                <a:solidFill>
                  <a:schemeClr val="hlink"/>
                </a:solidFill>
              </a:rPr>
              <a:t>)</a:t>
            </a:r>
            <a:endParaRPr sz="2600">
              <a:solidFill>
                <a:schemeClr val="hlink"/>
              </a:solidFill>
            </a:endParaRPr>
          </a:p>
          <a:p>
            <a:pPr indent="-381000" lvl="1" marL="914400" rtl="0" algn="l">
              <a:spcBef>
                <a:spcPts val="0"/>
              </a:spcBef>
              <a:spcAft>
                <a:spcPts val="0"/>
              </a:spcAft>
              <a:buClr>
                <a:schemeClr val="dk1"/>
              </a:buClr>
              <a:buSzPts val="2400"/>
              <a:buChar char="○"/>
            </a:pPr>
            <a:r>
              <a:rPr lang="en-US" sz="2400">
                <a:solidFill>
                  <a:schemeClr val="dk1"/>
                </a:solidFill>
              </a:rPr>
              <a:t>Buffer system- regulates the pH of a system</a:t>
            </a:r>
            <a:endParaRPr sz="2400">
              <a:solidFill>
                <a:schemeClr val="dk1"/>
              </a:solidFill>
            </a:endParaRPr>
          </a:p>
          <a:p>
            <a:pPr indent="-381000" lvl="1" marL="914400" rtl="0" algn="l">
              <a:spcBef>
                <a:spcPts val="0"/>
              </a:spcBef>
              <a:spcAft>
                <a:spcPts val="0"/>
              </a:spcAft>
              <a:buClr>
                <a:schemeClr val="dk1"/>
              </a:buClr>
              <a:buSzPts val="2400"/>
              <a:buChar char="○"/>
            </a:pPr>
            <a:r>
              <a:rPr lang="en-US" sz="2400">
                <a:solidFill>
                  <a:schemeClr val="dk1"/>
                </a:solidFill>
              </a:rPr>
              <a:t>Since the ocean is absorbing high levels of CO</a:t>
            </a:r>
            <a:r>
              <a:rPr baseline="-25000" lang="en-US" sz="2400">
                <a:solidFill>
                  <a:schemeClr val="dk1"/>
                </a:solidFill>
              </a:rPr>
              <a:t>2 </a:t>
            </a:r>
            <a:r>
              <a:rPr lang="en-US" sz="2400">
                <a:solidFill>
                  <a:schemeClr val="dk1"/>
                </a:solidFill>
              </a:rPr>
              <a:t>the buffer system is not as effective and makes the ocean increasingly acidic </a:t>
            </a:r>
            <a:endParaRPr sz="2400">
              <a:solidFill>
                <a:schemeClr val="dk1"/>
              </a:solidFill>
            </a:endParaRPr>
          </a:p>
          <a:p>
            <a:pPr indent="0" lvl="0" marL="0" rtl="0" algn="l">
              <a:spcBef>
                <a:spcPts val="0"/>
              </a:spcBef>
              <a:spcAft>
                <a:spcPts val="0"/>
              </a:spcAft>
              <a:buNone/>
            </a:pPr>
            <a:r>
              <a:t/>
            </a:r>
            <a:endParaRPr sz="2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1"/>
          <p:cNvSpPr txBox="1"/>
          <p:nvPr/>
        </p:nvSpPr>
        <p:spPr>
          <a:xfrm>
            <a:off x="112350" y="70650"/>
            <a:ext cx="8919300" cy="879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solidFill>
                  <a:srgbClr val="990000"/>
                </a:solidFill>
              </a:rPr>
              <a:t>Introduction: Major Causes of </a:t>
            </a:r>
            <a:r>
              <a:rPr lang="en-US" sz="3300">
                <a:solidFill>
                  <a:srgbClr val="990000"/>
                </a:solidFill>
              </a:rPr>
              <a:t>Sea Level Rise</a:t>
            </a:r>
            <a:r>
              <a:rPr lang="en-US" sz="3500">
                <a:solidFill>
                  <a:srgbClr val="990000"/>
                </a:solidFill>
              </a:rPr>
              <a:t>- </a:t>
            </a:r>
            <a:endParaRPr b="0" i="0" sz="3500" u="none" cap="none" strike="noStrike">
              <a:solidFill>
                <a:srgbClr val="990000"/>
              </a:solidFill>
              <a:latin typeface="Arial"/>
              <a:ea typeface="Arial"/>
              <a:cs typeface="Arial"/>
              <a:sym typeface="Arial"/>
            </a:endParaRPr>
          </a:p>
        </p:txBody>
      </p:sp>
      <p:sp>
        <p:nvSpPr>
          <p:cNvPr id="159" name="Google Shape;159;p21"/>
          <p:cNvSpPr txBox="1"/>
          <p:nvPr/>
        </p:nvSpPr>
        <p:spPr>
          <a:xfrm>
            <a:off x="249550" y="807075"/>
            <a:ext cx="5088300" cy="54027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hlink"/>
              </a:buClr>
              <a:buSzPts val="2300"/>
              <a:buChar char="●"/>
            </a:pPr>
            <a:r>
              <a:rPr lang="en-US" sz="2300" u="sng">
                <a:solidFill>
                  <a:schemeClr val="hlink"/>
                </a:solidFill>
                <a:hlinkClick r:id="rId3"/>
              </a:rPr>
              <a:t>Melting of Ice Sheets &amp; </a:t>
            </a:r>
            <a:r>
              <a:rPr lang="en-US" sz="2300" u="sng">
                <a:solidFill>
                  <a:schemeClr val="hlink"/>
                </a:solidFill>
                <a:hlinkClick r:id="rId4"/>
              </a:rPr>
              <a:t>Glaciers</a:t>
            </a:r>
            <a:endParaRPr sz="2300">
              <a:solidFill>
                <a:schemeClr val="hlink"/>
              </a:solidFill>
            </a:endParaRPr>
          </a:p>
          <a:p>
            <a:pPr indent="-368300" lvl="1" marL="914400" rtl="0" algn="l">
              <a:spcBef>
                <a:spcPts val="0"/>
              </a:spcBef>
              <a:spcAft>
                <a:spcPts val="0"/>
              </a:spcAft>
              <a:buClr>
                <a:schemeClr val="hlink"/>
              </a:buClr>
              <a:buSzPts val="2200"/>
              <a:buChar char="○"/>
            </a:pPr>
            <a:r>
              <a:rPr lang="en-US" sz="2000">
                <a:solidFill>
                  <a:schemeClr val="dk1"/>
                </a:solidFill>
              </a:rPr>
              <a:t>Addition of freshwater</a:t>
            </a:r>
            <a:endParaRPr sz="2000">
              <a:solidFill>
                <a:schemeClr val="dk1"/>
              </a:solidFill>
            </a:endParaRPr>
          </a:p>
          <a:p>
            <a:pPr indent="-355600" lvl="2" marL="1371600" rtl="0" algn="l">
              <a:spcBef>
                <a:spcPts val="0"/>
              </a:spcBef>
              <a:spcAft>
                <a:spcPts val="0"/>
              </a:spcAft>
              <a:buClr>
                <a:schemeClr val="dk1"/>
              </a:buClr>
              <a:buSzPts val="2000"/>
              <a:buChar char="■"/>
            </a:pPr>
            <a:r>
              <a:rPr lang="en-US" sz="2000">
                <a:solidFill>
                  <a:schemeClr val="dk1"/>
                </a:solidFill>
              </a:rPr>
              <a:t>Ice from glaciers melt and run into the ocean, rising sea levels </a:t>
            </a:r>
            <a:endParaRPr sz="2000">
              <a:solidFill>
                <a:schemeClr val="dk1"/>
              </a:solidFill>
            </a:endParaRPr>
          </a:p>
          <a:p>
            <a:pPr indent="-355600" lvl="2" marL="1371600" rtl="0" algn="l">
              <a:spcBef>
                <a:spcPts val="0"/>
              </a:spcBef>
              <a:spcAft>
                <a:spcPts val="0"/>
              </a:spcAft>
              <a:buClr>
                <a:schemeClr val="dk1"/>
              </a:buClr>
              <a:buSzPts val="2000"/>
              <a:buChar char="■"/>
            </a:pPr>
            <a:r>
              <a:rPr lang="en-US" sz="2000">
                <a:solidFill>
                  <a:schemeClr val="dk1"/>
                </a:solidFill>
              </a:rPr>
              <a:t>Melting Ice Sheets (land ice)- contributes to an increase in sea level </a:t>
            </a:r>
            <a:endParaRPr sz="2000">
              <a:solidFill>
                <a:schemeClr val="dk1"/>
              </a:solidFill>
            </a:endParaRPr>
          </a:p>
          <a:p>
            <a:pPr indent="-355600" lvl="2" marL="1371600" rtl="0" algn="l">
              <a:spcBef>
                <a:spcPts val="0"/>
              </a:spcBef>
              <a:spcAft>
                <a:spcPts val="0"/>
              </a:spcAft>
              <a:buClr>
                <a:schemeClr val="dk1"/>
              </a:buClr>
              <a:buSzPts val="2000"/>
              <a:buChar char="■"/>
            </a:pPr>
            <a:r>
              <a:rPr lang="en-US" sz="2000">
                <a:solidFill>
                  <a:schemeClr val="dk1"/>
                </a:solidFill>
              </a:rPr>
              <a:t>Melting sea ice does not change sea levels (like ice melting in a glass)</a:t>
            </a:r>
            <a:endParaRPr sz="2000">
              <a:solidFill>
                <a:schemeClr val="dk1"/>
              </a:solidFill>
            </a:endParaRPr>
          </a:p>
          <a:p>
            <a:pPr indent="0" lvl="0" marL="0" rtl="0" algn="l">
              <a:spcBef>
                <a:spcPts val="0"/>
              </a:spcBef>
              <a:spcAft>
                <a:spcPts val="0"/>
              </a:spcAft>
              <a:buNone/>
            </a:pPr>
            <a:r>
              <a:t/>
            </a:r>
            <a:endParaRPr sz="2900">
              <a:solidFill>
                <a:schemeClr val="dk1"/>
              </a:solidFill>
            </a:endParaRPr>
          </a:p>
          <a:p>
            <a:pPr indent="-374650" lvl="0" marL="457200" rtl="0" algn="l">
              <a:spcBef>
                <a:spcPts val="0"/>
              </a:spcBef>
              <a:spcAft>
                <a:spcPts val="0"/>
              </a:spcAft>
              <a:buClr>
                <a:schemeClr val="hlink"/>
              </a:buClr>
              <a:buSzPts val="2300"/>
              <a:buChar char="●"/>
            </a:pPr>
            <a:r>
              <a:rPr lang="en-US" sz="2300">
                <a:solidFill>
                  <a:schemeClr val="hlink"/>
                </a:solidFill>
              </a:rPr>
              <a:t>Thermal Expansion of Water</a:t>
            </a:r>
            <a:endParaRPr sz="2300">
              <a:solidFill>
                <a:schemeClr val="hlink"/>
              </a:solidFill>
            </a:endParaRPr>
          </a:p>
          <a:p>
            <a:pPr indent="-368300" lvl="1" marL="914400" rtl="0" algn="l">
              <a:spcBef>
                <a:spcPts val="0"/>
              </a:spcBef>
              <a:spcAft>
                <a:spcPts val="0"/>
              </a:spcAft>
              <a:buClr>
                <a:schemeClr val="hlink"/>
              </a:buClr>
              <a:buSzPts val="2200"/>
              <a:buChar char="○"/>
            </a:pPr>
            <a:r>
              <a:rPr lang="en-US" sz="2000">
                <a:solidFill>
                  <a:schemeClr val="dk1"/>
                </a:solidFill>
              </a:rPr>
              <a:t>Expansion of water as energy (heat) is absorbed by the water molecules in the oceans</a:t>
            </a:r>
            <a:endParaRPr sz="2000">
              <a:solidFill>
                <a:schemeClr val="dk1"/>
              </a:solidFill>
            </a:endParaRPr>
          </a:p>
        </p:txBody>
      </p:sp>
      <p:pic>
        <p:nvPicPr>
          <p:cNvPr id="160" name="Google Shape;160;p21"/>
          <p:cNvPicPr preferRelativeResize="0"/>
          <p:nvPr/>
        </p:nvPicPr>
        <p:blipFill>
          <a:blip r:embed="rId5">
            <a:alphaModFix/>
          </a:blip>
          <a:stretch>
            <a:fillRect/>
          </a:stretch>
        </p:blipFill>
        <p:spPr>
          <a:xfrm>
            <a:off x="5305976" y="3657100"/>
            <a:ext cx="3594274" cy="2650400"/>
          </a:xfrm>
          <a:prstGeom prst="rect">
            <a:avLst/>
          </a:prstGeom>
          <a:noFill/>
          <a:ln>
            <a:noFill/>
          </a:ln>
        </p:spPr>
      </p:pic>
      <p:sp>
        <p:nvSpPr>
          <p:cNvPr id="161" name="Google Shape;161;p21"/>
          <p:cNvSpPr txBox="1"/>
          <p:nvPr/>
        </p:nvSpPr>
        <p:spPr>
          <a:xfrm>
            <a:off x="5853500" y="6060300"/>
            <a:ext cx="2803800" cy="2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a:solidFill>
                  <a:schemeClr val="dk1"/>
                </a:solidFill>
              </a:rPr>
              <a:t>Source: ClimateScience </a:t>
            </a:r>
            <a:endParaRPr sz="500">
              <a:solidFill>
                <a:schemeClr val="dk1"/>
              </a:solidFill>
            </a:endParaRPr>
          </a:p>
          <a:p>
            <a:pPr indent="0" lvl="0" marL="0" rtl="0" algn="l">
              <a:spcBef>
                <a:spcPts val="0"/>
              </a:spcBef>
              <a:spcAft>
                <a:spcPts val="0"/>
              </a:spcAft>
              <a:buNone/>
            </a:pPr>
            <a:r>
              <a:rPr lang="en-US" sz="500">
                <a:solidFill>
                  <a:schemeClr val="dk1"/>
                </a:solidFill>
              </a:rPr>
              <a:t>https://climatescience.org/advanced-climate-sealevel-rise</a:t>
            </a:r>
            <a:endParaRPr sz="500">
              <a:solidFill>
                <a:schemeClr val="dk1"/>
              </a:solidFill>
            </a:endParaRPr>
          </a:p>
        </p:txBody>
      </p:sp>
      <p:pic>
        <p:nvPicPr>
          <p:cNvPr id="162" name="Google Shape;162;p21"/>
          <p:cNvPicPr preferRelativeResize="0"/>
          <p:nvPr/>
        </p:nvPicPr>
        <p:blipFill>
          <a:blip r:embed="rId6">
            <a:alphaModFix/>
          </a:blip>
          <a:stretch>
            <a:fillRect/>
          </a:stretch>
        </p:blipFill>
        <p:spPr>
          <a:xfrm>
            <a:off x="5337850" y="879900"/>
            <a:ext cx="3719152" cy="2473850"/>
          </a:xfrm>
          <a:prstGeom prst="rect">
            <a:avLst/>
          </a:prstGeom>
          <a:noFill/>
          <a:ln>
            <a:noFill/>
          </a:ln>
        </p:spPr>
      </p:pic>
      <p:sp>
        <p:nvSpPr>
          <p:cNvPr id="163" name="Google Shape;163;p21"/>
          <p:cNvSpPr txBox="1"/>
          <p:nvPr/>
        </p:nvSpPr>
        <p:spPr>
          <a:xfrm>
            <a:off x="5577975" y="3381825"/>
            <a:ext cx="3316500" cy="2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a:solidFill>
                  <a:schemeClr val="dk1"/>
                </a:solidFill>
              </a:rPr>
              <a:t>Source: Scientific American </a:t>
            </a:r>
            <a:endParaRPr sz="500">
              <a:solidFill>
                <a:schemeClr val="dk1"/>
              </a:solidFill>
            </a:endParaRPr>
          </a:p>
          <a:p>
            <a:pPr indent="0" lvl="0" marL="0" rtl="0" algn="l">
              <a:spcBef>
                <a:spcPts val="0"/>
              </a:spcBef>
              <a:spcAft>
                <a:spcPts val="0"/>
              </a:spcAft>
              <a:buNone/>
            </a:pPr>
            <a:r>
              <a:rPr lang="en-US" sz="500">
                <a:solidFill>
                  <a:schemeClr val="dk1"/>
                </a:solidFill>
              </a:rPr>
              <a:t>https://www.scientificamerican.com/article/antarctic-quest-seeks-to-predict-the-fate-of-a-linchpin-glacier/</a:t>
            </a:r>
            <a:endParaRPr sz="5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2"/>
          <p:cNvSpPr txBox="1"/>
          <p:nvPr>
            <p:ph type="title"/>
          </p:nvPr>
        </p:nvSpPr>
        <p:spPr>
          <a:xfrm rot="-437">
            <a:off x="258300" y="14227"/>
            <a:ext cx="7073100" cy="949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t>Introduction: </a:t>
            </a:r>
            <a:r>
              <a:rPr lang="en-US" sz="3300"/>
              <a:t>Where is Earth’s Water- </a:t>
            </a:r>
            <a:r>
              <a:rPr lang="en-US" sz="4200"/>
              <a:t> </a:t>
            </a:r>
            <a:r>
              <a:rPr b="0" i="0" lang="en-US" sz="4400" u="none" cap="none" strike="noStrike">
                <a:solidFill>
                  <a:srgbClr val="990000"/>
                </a:solidFill>
                <a:latin typeface="Arial"/>
                <a:ea typeface="Arial"/>
                <a:cs typeface="Arial"/>
                <a:sym typeface="Arial"/>
              </a:rPr>
              <a:t> </a:t>
            </a:r>
            <a:endParaRPr b="0" i="0" sz="4400" u="none" cap="none" strike="noStrike">
              <a:solidFill>
                <a:srgbClr val="990000"/>
              </a:solidFill>
              <a:latin typeface="Arial"/>
              <a:ea typeface="Arial"/>
              <a:cs typeface="Arial"/>
              <a:sym typeface="Arial"/>
            </a:endParaRPr>
          </a:p>
        </p:txBody>
      </p:sp>
      <p:pic>
        <p:nvPicPr>
          <p:cNvPr id="170" name="Google Shape;170;p22" title="Chart"/>
          <p:cNvPicPr preferRelativeResize="0"/>
          <p:nvPr/>
        </p:nvPicPr>
        <p:blipFill rotWithShape="1">
          <a:blip r:embed="rId3">
            <a:alphaModFix/>
          </a:blip>
          <a:srcRect b="0" l="21076" r="21289" t="0"/>
          <a:stretch/>
        </p:blipFill>
        <p:spPr>
          <a:xfrm>
            <a:off x="35300" y="963875"/>
            <a:ext cx="4266375" cy="4173800"/>
          </a:xfrm>
          <a:prstGeom prst="rect">
            <a:avLst/>
          </a:prstGeom>
          <a:noFill/>
          <a:ln>
            <a:noFill/>
          </a:ln>
        </p:spPr>
      </p:pic>
      <p:sp>
        <p:nvSpPr>
          <p:cNvPr id="171" name="Google Shape;171;p22"/>
          <p:cNvSpPr txBox="1"/>
          <p:nvPr/>
        </p:nvSpPr>
        <p:spPr>
          <a:xfrm>
            <a:off x="350725" y="5294925"/>
            <a:ext cx="8586300" cy="8928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00FF"/>
              </a:buClr>
              <a:buSzPts val="2200"/>
              <a:buChar char="●"/>
            </a:pPr>
            <a:r>
              <a:rPr lang="en-US" sz="2200">
                <a:solidFill>
                  <a:srgbClr val="0000FF"/>
                </a:solidFill>
              </a:rPr>
              <a:t>96.5 % of the water on the earth is in the oceans </a:t>
            </a:r>
            <a:endParaRPr sz="2200">
              <a:solidFill>
                <a:srgbClr val="0000FF"/>
              </a:solidFill>
            </a:endParaRPr>
          </a:p>
          <a:p>
            <a:pPr indent="-381000" lvl="0" marL="457200" rtl="0" algn="l">
              <a:spcBef>
                <a:spcPts val="0"/>
              </a:spcBef>
              <a:spcAft>
                <a:spcPts val="0"/>
              </a:spcAft>
              <a:buClr>
                <a:srgbClr val="0000FF"/>
              </a:buClr>
              <a:buSzPts val="2400"/>
              <a:buChar char="●"/>
            </a:pPr>
            <a:r>
              <a:rPr lang="en-US" sz="2200">
                <a:solidFill>
                  <a:srgbClr val="0000FF"/>
                </a:solidFill>
              </a:rPr>
              <a:t>1.7% of the water on the earth is in the form of ice</a:t>
            </a:r>
            <a:r>
              <a:rPr lang="en-US" sz="2400">
                <a:solidFill>
                  <a:srgbClr val="0000FF"/>
                </a:solidFill>
              </a:rPr>
              <a:t>. </a:t>
            </a:r>
            <a:endParaRPr sz="2400">
              <a:solidFill>
                <a:srgbClr val="0000FF"/>
              </a:solidFill>
            </a:endParaRPr>
          </a:p>
        </p:txBody>
      </p:sp>
      <p:pic>
        <p:nvPicPr>
          <p:cNvPr id="172" name="Google Shape;172;p22"/>
          <p:cNvPicPr preferRelativeResize="0"/>
          <p:nvPr/>
        </p:nvPicPr>
        <p:blipFill>
          <a:blip r:embed="rId4">
            <a:alphaModFix/>
          </a:blip>
          <a:stretch>
            <a:fillRect/>
          </a:stretch>
        </p:blipFill>
        <p:spPr>
          <a:xfrm>
            <a:off x="4079025" y="782225"/>
            <a:ext cx="4976576" cy="44340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hem patterns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