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tableStyles+xml" PartName="/ppt/tableStyles.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1.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59" r:id="rId5"/>
  </p:sldMasterIdLst>
  <p:notesMasterIdLst>
    <p:notesMasterId r:id="rId6"/>
  </p:notesMasterIdLst>
  <p:sldIdLst>
    <p:sldId id="256" r:id="rId7"/>
  </p:sldIdLst>
  <p:sldSz cy="10058400" cx="77724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3168">
          <p15:clr>
            <a:srgbClr val="747775"/>
          </p15:clr>
        </p15:guide>
        <p15:guide id="2" pos="2448">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tableStyles.xml><?xml version="1.0" encoding="utf-8"?>
<a:tblStyleLst xmlns:a="http://schemas.openxmlformats.org/drawingml/2006/main" xmlns:r="http://schemas.openxmlformats.org/officeDocument/2006/relationships" def="{1647DB8A-06B5-4F65-B6B1-2F051E708AA2}">
  <a:tblStyle styleId="{1647DB8A-06B5-4F65-B6B1-2F051E708AA2}" styleName="Table_0">
    <a:wholeTbl>
      <a:tcTxStyle>
        <a:font>
          <a:latin typeface="Arial"/>
          <a:ea typeface="Arial"/>
          <a:cs typeface="Arial"/>
        </a:font>
        <a:srgbClr val="000000"/>
      </a:tcTxStyle>
      <a:tcStyle>
        <a:tcBdr>
          <a:left>
            <a:ln cap="flat" cmpd="sng" w="9525">
              <a:solidFill>
                <a:srgbClr val="9E9E9E"/>
              </a:solidFill>
              <a:prstDash val="solid"/>
              <a:round/>
              <a:headEnd len="sm" w="sm" type="none"/>
              <a:tailEnd len="sm" w="sm" type="none"/>
            </a:ln>
          </a:left>
          <a:right>
            <a:ln cap="flat" cmpd="sng" w="9525">
              <a:solidFill>
                <a:srgbClr val="9E9E9E"/>
              </a:solidFill>
              <a:prstDash val="solid"/>
              <a:round/>
              <a:headEnd len="sm" w="sm" type="none"/>
              <a:tailEnd len="sm" w="sm" type="none"/>
            </a:ln>
          </a:right>
          <a:top>
            <a:ln cap="flat" cmpd="sng" w="9525">
              <a:solidFill>
                <a:srgbClr val="9E9E9E"/>
              </a:solidFill>
              <a:prstDash val="solid"/>
              <a:round/>
              <a:headEnd len="sm" w="sm" type="none"/>
              <a:tailEnd len="sm" w="sm" type="none"/>
            </a:ln>
          </a:top>
          <a:bottom>
            <a:ln cap="flat" cmpd="sng" w="9525">
              <a:solidFill>
                <a:srgbClr val="9E9E9E"/>
              </a:solidFill>
              <a:prstDash val="solid"/>
              <a:round/>
              <a:headEnd len="sm" w="sm" type="none"/>
              <a:tailEnd len="sm" w="sm" type="none"/>
            </a:ln>
          </a:bottom>
          <a:insideH>
            <a:ln cap="flat" cmpd="sng" w="9525">
              <a:solidFill>
                <a:srgbClr val="9E9E9E"/>
              </a:solidFill>
              <a:prstDash val="solid"/>
              <a:round/>
              <a:headEnd len="sm" w="sm" type="none"/>
              <a:tailEnd len="sm" w="sm" type="none"/>
            </a:ln>
          </a:insideH>
          <a:insideV>
            <a:ln cap="flat" cmpd="sng" w="9525">
              <a:solidFill>
                <a:srgbClr val="9E9E9E"/>
              </a:solidFill>
              <a:prstDash val="solid"/>
              <a:round/>
              <a:headEnd len="sm" w="sm" type="none"/>
              <a:tailEnd len="sm" w="sm" type="none"/>
            </a:ln>
          </a:insideV>
        </a:tcBdr>
      </a:tcStyle>
    </a:wholeTbl>
    <a:band1H>
      <a:tcTxStyle/>
    </a:band1H>
    <a:band2H>
      <a:tcTxStyle/>
    </a:band2H>
    <a:band1V>
      <a:tcTxStyle/>
    </a:band1V>
    <a:band2V>
      <a:tcTxStyle/>
    </a:band2V>
    <a:lastCol>
      <a:tcTxStyle/>
    </a:lastCol>
    <a:firstCol>
      <a:tcTxStyle/>
    </a:firstCol>
    <a:lastRow>
      <a:tcTxStyle/>
    </a:lastRow>
    <a:seCell>
      <a:tcTxStyle/>
    </a:seCell>
    <a:swCell>
      <a:tcTxStyle/>
    </a:swCell>
    <a:firstRow>
      <a:tcTxStyle/>
    </a:firstRow>
    <a:neCell>
      <a:tcTxStyle/>
    </a:neCell>
    <a:nwCell>
      <a:tcTxStyle/>
    </a:nwCell>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3168" orient="horz"/>
        <p:guide pos="2448"/>
      </p:guideLst>
    </p:cSldViewPr>
  </p:slideViewPr>
</p:viewPr>
</file>

<file path=ppt/_rels/presentation.xml.rels><?xml version="1.0" encoding="UTF-8" standalone="yes"?><Relationships xmlns="http://schemas.openxmlformats.org/package/2006/relationships"><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tableStyles" Target="tableStyles.xml"/><Relationship Id="rId5" Type="http://schemas.openxmlformats.org/officeDocument/2006/relationships/slideMaster" Target="slideMasters/slideMaster1.xml"/><Relationship Id="rId6" Type="http://schemas.openxmlformats.org/officeDocument/2006/relationships/notesMaster" Target="notesMasters/notesMaster1.xml"/><Relationship Id="rId7" Type="http://schemas.openxmlformats.org/officeDocument/2006/relationships/slide" Target="slides/slid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2104480" y="685800"/>
            <a:ext cx="26496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2104480" y="685800"/>
            <a:ext cx="26496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264952" y="1456058"/>
            <a:ext cx="7242600" cy="40140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264945" y="5542289"/>
            <a:ext cx="7242600" cy="1550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264945" y="2163089"/>
            <a:ext cx="7242600" cy="38397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264945" y="6164351"/>
            <a:ext cx="7242600" cy="25437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264945" y="4206107"/>
            <a:ext cx="7242600" cy="16461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264945" y="2253729"/>
            <a:ext cx="7242600" cy="66810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264945"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107540" y="2253729"/>
            <a:ext cx="3399900" cy="66810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264945" y="870271"/>
            <a:ext cx="7242600" cy="11199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264945" y="1086507"/>
            <a:ext cx="2386800" cy="14778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264945" y="2717440"/>
            <a:ext cx="2386800" cy="62175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16713" y="880293"/>
            <a:ext cx="5412600" cy="7999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3886200" y="-244"/>
            <a:ext cx="3886200" cy="100584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25675" y="2411542"/>
            <a:ext cx="3438300" cy="28986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25675" y="5481569"/>
            <a:ext cx="3438300" cy="24153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198575" y="1415969"/>
            <a:ext cx="3261600" cy="7226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264945" y="8273124"/>
            <a:ext cx="5099100" cy="11832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7201589" y="9119180"/>
            <a:ext cx="466500" cy="7698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264945" y="870271"/>
            <a:ext cx="7242600" cy="11199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264945" y="2253729"/>
            <a:ext cx="7242600" cy="66810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7201589" y="9119180"/>
            <a:ext cx="466500" cy="7698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 name="Shape 53"/>
        <p:cNvGrpSpPr/>
        <p:nvPr/>
      </p:nvGrpSpPr>
      <p:grpSpPr>
        <a:xfrm>
          <a:off x="0" y="0"/>
          <a:ext cx="0" cy="0"/>
          <a:chOff x="0" y="0"/>
          <a:chExt cx="0" cy="0"/>
        </a:xfrm>
      </p:grpSpPr>
      <p:sp>
        <p:nvSpPr>
          <p:cNvPr id="54" name="Google Shape;54;p13"/>
          <p:cNvSpPr txBox="1"/>
          <p:nvPr>
            <p:ph idx="1" type="subTitle"/>
          </p:nvPr>
        </p:nvSpPr>
        <p:spPr>
          <a:xfrm>
            <a:off x="264900" y="179150"/>
            <a:ext cx="7242600" cy="782400"/>
          </a:xfrm>
          <a:prstGeom prst="rect">
            <a:avLst/>
          </a:prstGeom>
        </p:spPr>
        <p:txBody>
          <a:bodyPr anchorCtr="0" anchor="t" bIns="91425" lIns="91425" spcFirstLastPara="1" rIns="91425" wrap="square" tIns="91425">
            <a:normAutofit fontScale="62500" lnSpcReduction="20000"/>
          </a:bodyPr>
          <a:lstStyle/>
          <a:p>
            <a:pPr indent="0" lvl="0" marL="0" rtl="0" algn="l">
              <a:spcBef>
                <a:spcPts val="0"/>
              </a:spcBef>
              <a:spcAft>
                <a:spcPts val="0"/>
              </a:spcAft>
              <a:buNone/>
            </a:pPr>
            <a:r>
              <a:rPr b="1" lang="en" sz="2067"/>
              <a:t>Student</a:t>
            </a:r>
            <a:r>
              <a:rPr b="1" lang="en" sz="2067"/>
              <a:t> Extension Opportunity</a:t>
            </a:r>
            <a:r>
              <a:rPr b="1" lang="en" sz="2067"/>
              <a:t> for Sea Level Change Project	</a:t>
            </a:r>
            <a:endParaRPr b="1" sz="2067"/>
          </a:p>
          <a:p>
            <a:pPr indent="0" lvl="0" marL="0" rtl="0" algn="l">
              <a:spcBef>
                <a:spcPts val="0"/>
              </a:spcBef>
              <a:spcAft>
                <a:spcPts val="0"/>
              </a:spcAft>
              <a:buNone/>
            </a:pPr>
            <a:r>
              <a:rPr lang="en" sz="1200"/>
              <a:t>		</a:t>
            </a:r>
            <a:endParaRPr sz="1200"/>
          </a:p>
          <a:p>
            <a:pPr indent="0" lvl="0" marL="0" rtl="0" algn="l">
              <a:spcBef>
                <a:spcPts val="0"/>
              </a:spcBef>
              <a:spcAft>
                <a:spcPts val="0"/>
              </a:spcAft>
              <a:buNone/>
            </a:pPr>
            <a:r>
              <a:rPr lang="en" sz="1757"/>
              <a:t>Name:_________________________________		</a:t>
            </a:r>
            <a:r>
              <a:rPr lang="en" sz="1757"/>
              <a:t>Period: __________Date: __________</a:t>
            </a:r>
            <a:endParaRPr sz="1757"/>
          </a:p>
          <a:p>
            <a:pPr indent="0" lvl="0" marL="0" rtl="0" algn="l">
              <a:spcBef>
                <a:spcPts val="0"/>
              </a:spcBef>
              <a:spcAft>
                <a:spcPts val="0"/>
              </a:spcAft>
              <a:buNone/>
            </a:pPr>
            <a:r>
              <a:t/>
            </a:r>
            <a:endParaRPr sz="1200"/>
          </a:p>
          <a:p>
            <a:pPr indent="0" lvl="0" marL="0" rtl="0" algn="l">
              <a:spcBef>
                <a:spcPts val="0"/>
              </a:spcBef>
              <a:spcAft>
                <a:spcPts val="0"/>
              </a:spcAft>
              <a:buNone/>
            </a:pPr>
            <a:r>
              <a:t/>
            </a:r>
            <a:endParaRPr sz="1200"/>
          </a:p>
        </p:txBody>
      </p:sp>
      <p:sp>
        <p:nvSpPr>
          <p:cNvPr id="55" name="Google Shape;55;p13"/>
          <p:cNvSpPr/>
          <p:nvPr/>
        </p:nvSpPr>
        <p:spPr>
          <a:xfrm>
            <a:off x="285750" y="719675"/>
            <a:ext cx="7154400" cy="359700"/>
          </a:xfrm>
          <a:prstGeom prst="rect">
            <a:avLst/>
          </a:prstGeom>
          <a:solidFill>
            <a:schemeClr val="lt2"/>
          </a:solidFill>
          <a:ln cap="flat" cmpd="sng" w="9525">
            <a:solidFill>
              <a:schemeClr val="dk2"/>
            </a:solidFill>
            <a:prstDash val="solid"/>
            <a:round/>
            <a:headEnd len="sm" w="sm" type="none"/>
            <a:tailEnd len="sm" w="sm" type="none"/>
          </a:ln>
        </p:spPr>
        <p:txBody>
          <a:bodyPr anchorCtr="0" anchor="ctr" bIns="91425" lIns="91425" spcFirstLastPara="1" rIns="91425" wrap="square" tIns="91425">
            <a:noAutofit/>
          </a:bodyPr>
          <a:lstStyle/>
          <a:p>
            <a:pPr indent="0" lvl="0" marL="0" rtl="0" algn="l">
              <a:spcBef>
                <a:spcPts val="0"/>
              </a:spcBef>
              <a:spcAft>
                <a:spcPts val="0"/>
              </a:spcAft>
              <a:buNone/>
            </a:pPr>
            <a:r>
              <a:rPr lang="en" sz="1200"/>
              <a:t>Original Location:_____________________ </a:t>
            </a:r>
            <a:r>
              <a:rPr lang="en" sz="1200">
                <a:solidFill>
                  <a:schemeClr val="dk1"/>
                </a:solidFill>
              </a:rPr>
              <a:t> 	</a:t>
            </a:r>
            <a:r>
              <a:rPr lang="en" sz="1200">
                <a:solidFill>
                  <a:schemeClr val="dk1"/>
                </a:solidFill>
              </a:rPr>
              <a:t>Paired Latitude Location: _____________________</a:t>
            </a:r>
            <a:endParaRPr sz="1200">
              <a:solidFill>
                <a:schemeClr val="dk1"/>
              </a:solidFill>
            </a:endParaRPr>
          </a:p>
        </p:txBody>
      </p:sp>
      <p:sp>
        <p:nvSpPr>
          <p:cNvPr id="56" name="Google Shape;56;p13"/>
          <p:cNvSpPr txBox="1"/>
          <p:nvPr/>
        </p:nvSpPr>
        <p:spPr>
          <a:xfrm>
            <a:off x="301650" y="1142975"/>
            <a:ext cx="7122600" cy="8313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000">
                <a:solidFill>
                  <a:schemeClr val="dk1"/>
                </a:solidFill>
              </a:rPr>
              <a:t>Choose a location with a paired latitude to the original </a:t>
            </a:r>
            <a:r>
              <a:rPr lang="en" sz="1000">
                <a:solidFill>
                  <a:schemeClr val="dk1"/>
                </a:solidFill>
              </a:rPr>
              <a:t>location of your Sea Level Change project site. Find data and data visualizations that show how climate and sea levels have changed over the same period of time you used in your original project. </a:t>
            </a:r>
            <a:endParaRPr sz="1000">
              <a:solidFill>
                <a:schemeClr val="dk1"/>
              </a:solidFill>
            </a:endParaRPr>
          </a:p>
          <a:p>
            <a:pPr indent="0" lvl="0" marL="0" rtl="0" algn="l">
              <a:spcBef>
                <a:spcPts val="0"/>
              </a:spcBef>
              <a:spcAft>
                <a:spcPts val="0"/>
              </a:spcAft>
              <a:buNone/>
            </a:pPr>
            <a:r>
              <a:t/>
            </a:r>
            <a:endParaRPr sz="1200">
              <a:solidFill>
                <a:schemeClr val="dk1"/>
              </a:solidFill>
            </a:endParaRPr>
          </a:p>
        </p:txBody>
      </p:sp>
      <p:graphicFrame>
        <p:nvGraphicFramePr>
          <p:cNvPr id="57" name="Google Shape;57;p13"/>
          <p:cNvGraphicFramePr/>
          <p:nvPr/>
        </p:nvGraphicFramePr>
        <p:xfrm>
          <a:off x="324900" y="1727225"/>
          <a:ext cx="3000000" cy="3000000"/>
        </p:xfrm>
        <a:graphic>
          <a:graphicData uri="http://schemas.openxmlformats.org/drawingml/2006/table">
            <a:tbl>
              <a:tblPr>
                <a:noFill/>
                <a:tableStyleId>{1647DB8A-06B5-4F65-B6B1-2F051E708AA2}</a:tableStyleId>
              </a:tblPr>
              <a:tblGrid>
                <a:gridCol w="3561300"/>
                <a:gridCol w="3561300"/>
              </a:tblGrid>
              <a:tr h="2481100">
                <a:tc>
                  <a:txBody>
                    <a:bodyPr/>
                    <a:lstStyle/>
                    <a:p>
                      <a:pPr indent="-304800" lvl="0" marL="457200" rtl="0" algn="l">
                        <a:spcBef>
                          <a:spcPts val="0"/>
                        </a:spcBef>
                        <a:spcAft>
                          <a:spcPts val="0"/>
                        </a:spcAft>
                        <a:buSzPts val="1200"/>
                        <a:buAutoNum type="arabicPeriod"/>
                      </a:pPr>
                      <a:r>
                        <a:rPr lang="en" sz="1200">
                          <a:solidFill>
                            <a:schemeClr val="dk1"/>
                          </a:solidFill>
                        </a:rPr>
                        <a:t>Data</a:t>
                      </a:r>
                      <a:endParaRPr/>
                    </a:p>
                  </a:txBody>
                  <a:tcPr marT="91425" marB="91425" marR="91425" marL="91425"/>
                </a:tc>
                <a:tc>
                  <a:txBody>
                    <a:bodyPr/>
                    <a:lstStyle/>
                    <a:p>
                      <a:pPr indent="0" lvl="0" marL="0" rtl="0" algn="l">
                        <a:spcBef>
                          <a:spcPts val="0"/>
                        </a:spcBef>
                        <a:spcAft>
                          <a:spcPts val="0"/>
                        </a:spcAft>
                        <a:buNone/>
                      </a:pPr>
                      <a:r>
                        <a:rPr lang="en" sz="1200"/>
                        <a:t>2</a:t>
                      </a:r>
                      <a:r>
                        <a:rPr lang="en"/>
                        <a:t>. </a:t>
                      </a:r>
                      <a:r>
                        <a:rPr lang="en" sz="1200">
                          <a:solidFill>
                            <a:schemeClr val="dk1"/>
                          </a:solidFill>
                        </a:rPr>
                        <a:t>Data Visualizations for New Location:</a:t>
                      </a:r>
                      <a:endParaRPr/>
                    </a:p>
                  </a:txBody>
                  <a:tcPr marT="91425" marB="91425" marR="91425" marL="91425"/>
                </a:tc>
              </a:tr>
            </a:tbl>
          </a:graphicData>
        </a:graphic>
      </p:graphicFrame>
      <p:sp>
        <p:nvSpPr>
          <p:cNvPr id="58" name="Google Shape;58;p13"/>
          <p:cNvSpPr txBox="1"/>
          <p:nvPr/>
        </p:nvSpPr>
        <p:spPr>
          <a:xfrm>
            <a:off x="313200" y="4318000"/>
            <a:ext cx="7099500" cy="4540800"/>
          </a:xfrm>
          <a:prstGeom prst="rect">
            <a:avLst/>
          </a:prstGeom>
          <a:noFill/>
          <a:ln>
            <a:noFill/>
          </a:ln>
        </p:spPr>
        <p:txBody>
          <a:bodyPr anchorCtr="0" anchor="t" bIns="91425" lIns="91425" spcFirstLastPara="1" rIns="91425" wrap="square" tIns="91425">
            <a:spAutoFit/>
          </a:bodyPr>
          <a:lstStyle/>
          <a:p>
            <a:pPr indent="0" lvl="0" marL="0" rtl="0" algn="l">
              <a:spcBef>
                <a:spcPts val="0"/>
              </a:spcBef>
              <a:spcAft>
                <a:spcPts val="0"/>
              </a:spcAft>
              <a:buNone/>
            </a:pPr>
            <a:r>
              <a:rPr lang="en" sz="1200">
                <a:solidFill>
                  <a:schemeClr val="dk1"/>
                </a:solidFill>
              </a:rPr>
              <a:t>3. Data Visualization Comparison </a:t>
            </a:r>
            <a:endParaRPr sz="1200">
              <a:solidFill>
                <a:schemeClr val="dk1"/>
              </a:solidFill>
            </a:endParaRPr>
          </a:p>
          <a:p>
            <a:pPr indent="0" lvl="0" marL="0" rtl="0" algn="l">
              <a:spcBef>
                <a:spcPts val="0"/>
              </a:spcBef>
              <a:spcAft>
                <a:spcPts val="0"/>
              </a:spcAft>
              <a:buNone/>
            </a:pPr>
            <a:r>
              <a:rPr lang="en" sz="1100">
                <a:solidFill>
                  <a:schemeClr val="dk1"/>
                </a:solidFill>
              </a:rPr>
              <a:t>Create your own data visualization that compares your original location to your new location over a similar period of time. You should compare either climate or sea level in your data visualization. Be sure to include a key for the location data and all appropriate labels.</a:t>
            </a:r>
            <a:endParaRPr sz="11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t/>
            </a:r>
            <a:endParaRPr sz="1200">
              <a:solidFill>
                <a:schemeClr val="dk1"/>
              </a:solidFill>
            </a:endParaRPr>
          </a:p>
          <a:p>
            <a:pPr indent="0" lvl="0" marL="0" rtl="0" algn="l">
              <a:spcBef>
                <a:spcPts val="0"/>
              </a:spcBef>
              <a:spcAft>
                <a:spcPts val="0"/>
              </a:spcAft>
              <a:buNone/>
            </a:pPr>
            <a:r>
              <a:rPr lang="en" sz="1200">
                <a:solidFill>
                  <a:schemeClr val="dk1"/>
                </a:solidFill>
              </a:rPr>
              <a:t>4. Reflection:</a:t>
            </a:r>
            <a:endParaRPr sz="1200">
              <a:solidFill>
                <a:schemeClr val="dk1"/>
              </a:solidFill>
            </a:endParaRPr>
          </a:p>
          <a:p>
            <a:pPr indent="0" lvl="0" marL="0" rtl="0" algn="l">
              <a:spcBef>
                <a:spcPts val="0"/>
              </a:spcBef>
              <a:spcAft>
                <a:spcPts val="0"/>
              </a:spcAft>
              <a:buNone/>
            </a:pPr>
            <a:r>
              <a:rPr lang="en" sz="1100">
                <a:solidFill>
                  <a:schemeClr val="dk1"/>
                </a:solidFill>
              </a:rPr>
              <a:t>How does your comparison data visualization above (#3) show differences and similarities at your two locations? Based on your findings, do you think the new location is facing similar challenges? Why or why not?</a:t>
            </a:r>
            <a:endParaRPr sz="1100">
              <a:solidFill>
                <a:schemeClr val="dk1"/>
              </a:solidFill>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